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1.xml"/>
  <Override ContentType="application/vnd.ms-office.chartcolorstyle+xml" PartName="/ppt/charts/colors2.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2.xml"/>
  <Override ContentType="application/vnd.openxmlformats-officedocument.drawingml.chart+xml" PartName="/ppt/charts/char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themeOverride+xml" PartName="/ppt/theme/themeOverride1.xml"/>
  <Override ContentType="application/binary" PartName="/ppt/metadata"/>
  <Override ContentType="application/vnd.openxmlformats-officedocument.presentationml.notesMaster+xml" PartName="/ppt/notesMasters/notesMaster1.xml"/>
  <Override ContentType="application/vnd.ms-office.chartstyle+xml" PartName="/ppt/charts/style1.xml"/>
  <Override ContentType="application/vnd.ms-office.chartstyle+xml" PartName="/ppt/charts/style2.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12192000"/>
  <p:notesSz cx="6858000" cy="9144000"/>
  <p:embeddedFontLst>
    <p:embeddedFont>
      <p:font typeface="Arial Black"/>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h3gs31yPTetbIiobKsREjdpm7sk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FAC2854-2E3E-4465-BB52-9ADD56F487F7}">
  <a:tblStyle styleId="{BFAC2854-2E3E-4465-BB52-9ADD56F487F7}"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ArialBlack-regular.fntdata"/><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charts/_rels/chart1.xml.rels><?xml version="1.0" encoding="UTF-8" standalone="yes"?><Relationships xmlns="http://schemas.openxmlformats.org/package/2006/relationships"><Relationship Id="rId1" Type="http://schemas.openxmlformats.org/officeDocument/2006/relationships/oleObject" Target="&#24037;&#20316;&#31807;1" TargetMode="External"/><Relationship Id="rId2" Type="http://schemas.openxmlformats.org/officeDocument/2006/relationships/themeOverride" Target="../theme/themeOverride1.xml"/><Relationship Id="rId3" Type="http://schemas.openxmlformats.org/officeDocument/2006/relationships/image" Target="../media/image30.jpg"/><Relationship Id="rId4" Type="http://schemas.microsoft.com/office/2011/relationships/chartStyle" Target="style1.xml"/><Relationship Id="rId5"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openxmlformats.org/officeDocument/2006/relationships/oleObject" Target="&#24037;&#20316;&#31807;2" TargetMode="External"/><Relationship Id="rId2" Type="http://schemas.microsoft.com/office/2011/relationships/chartStyle" Target="style2.xml"/><Relationship Id="rId3" Type="http://schemas.microsoft.com/office/2011/relationships/chartColorStyle" Target="colors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0" vertOverflow="ellipsis" vert="horz" wrap="square" anchor="ctr" anchorCtr="1" forceAA="0"/>
          <a:lstStyle/>
          <a:p>
            <a:pPr defTabSz="914400">
              <a:defRPr lang="zh-CN" sz="1400" b="1" i="0" u="none" strike="noStrike" kern="1200" spc="0" baseline="0">
                <a:solidFill>
                  <a:schemeClr val="tx1">
                    <a:lumMod val="65000"/>
                    <a:lumOff val="35000"/>
                  </a:schemeClr>
                </a:solidFill>
                <a:latin typeface="微软雅黑" charset="-122"/>
                <a:ea typeface="微软雅黑" charset="-122"/>
                <a:cs typeface="微软雅黑" charset="-122"/>
                <a:sym typeface="微软雅黑" charset="-122"/>
              </a:defRPr>
            </a:pPr>
            <a:r>
              <a:rPr b="0">
                <a:latin typeface="Times New Roman Regular" panose="02020603050405020304" charset="0"/>
                <a:cs typeface="Times New Roman Regular" panose="02020603050405020304" charset="0"/>
              </a:rPr>
              <a:t>Comparison of training results</a:t>
            </a:r>
            <a:r>
              <a:t>  </a:t>
            </a:r>
          </a:p>
        </c:rich>
      </c:tx>
      <c:layout/>
      <c:overlay val="0"/>
      <c:spPr>
        <a:noFill/>
        <a:ln>
          <a:noFill/>
        </a:ln>
        <a:effectLst/>
      </c:spPr>
    </c:title>
    <c:autoTitleDeleted val="0"/>
    <c:plotArea>
      <c:layout>
        <c:manualLayout>
          <c:layoutTarget val="inner"/>
          <c:xMode val="edge"/>
          <c:yMode val="edge"/>
          <c:x val="0.124944444444444"/>
          <c:y val="0.176388888888889"/>
          <c:w val="0.814638888888889"/>
          <c:h val="0.606805555555556"/>
        </c:manualLayout>
      </c:layout>
      <c:lineChart>
        <c:grouping val="standard"/>
        <c:varyColors val="0"/>
        <c:ser>
          <c:idx val="0"/>
          <c:order val="0"/>
          <c:tx>
            <c:strRef>
              <c:f>[工作簿1]Sheet1!$B$1</c:f>
              <c:strCache>
                <c:ptCount val="1"/>
                <c:pt idx="0">
                  <c:v>the first time</c:v>
                </c:pt>
              </c:strCache>
            </c:strRef>
          </c:tx>
          <c:spPr>
            <a:ln w="28575" cap="rnd">
              <a:solidFill>
                <a:srgbClr val="384C91"/>
              </a:solidFill>
              <a:round/>
            </a:ln>
            <a:effectLst/>
          </c:spPr>
          <c:marker>
            <c:symbol val="none"/>
          </c:marker>
          <c:dLbls>
            <c:delete val="1"/>
          </c:dLbls>
          <c:val>
            <c:numRef>
              <c:f>[工作簿1]Sheet1!$B$2:$B$11</c:f>
              <c:numCache>
                <c:formatCode>0.00%</c:formatCode>
                <c:ptCount val="10"/>
                <c:pt idx="0">
                  <c:v>0.1784</c:v>
                </c:pt>
                <c:pt idx="1">
                  <c:v>0.6539</c:v>
                </c:pt>
                <c:pt idx="2">
                  <c:v>0.6987</c:v>
                </c:pt>
                <c:pt idx="3">
                  <c:v>0.6884</c:v>
                </c:pt>
                <c:pt idx="4">
                  <c:v>0.8595</c:v>
                </c:pt>
                <c:pt idx="5">
                  <c:v>0.9252</c:v>
                </c:pt>
                <c:pt idx="6">
                  <c:v>0.9224</c:v>
                </c:pt>
                <c:pt idx="7">
                  <c:v>0.9346</c:v>
                </c:pt>
                <c:pt idx="8">
                  <c:v>0.9399</c:v>
                </c:pt>
                <c:pt idx="9">
                  <c:v>0.9366</c:v>
                </c:pt>
              </c:numCache>
            </c:numRef>
          </c:val>
          <c:smooth val="1"/>
        </c:ser>
        <c:ser>
          <c:idx val="1"/>
          <c:order val="1"/>
          <c:tx>
            <c:strRef>
              <c:f>[工作簿1]Sheet1!$C$1</c:f>
              <c:strCache>
                <c:ptCount val="1"/>
                <c:pt idx="0">
                  <c:v>the second time</c:v>
                </c:pt>
              </c:strCache>
            </c:strRef>
          </c:tx>
          <c:spPr>
            <a:ln w="28575" cap="rnd">
              <a:solidFill>
                <a:srgbClr val="B41D1E"/>
              </a:solidFill>
              <a:round/>
            </a:ln>
            <a:effectLst/>
          </c:spPr>
          <c:marker>
            <c:symbol val="none"/>
          </c:marker>
          <c:dLbls>
            <c:dLbl>
              <c:idx val="0"/>
              <c:delete val="1"/>
            </c:dLbl>
            <c:dLbl>
              <c:idx val="1"/>
              <c:delete val="1"/>
            </c:dLbl>
            <c:dLbl>
              <c:idx val="2"/>
              <c:delete val="1"/>
            </c:dLbl>
            <c:dLbl>
              <c:idx val="3"/>
              <c:delete val="1"/>
            </c:dLbl>
            <c:dLbl>
              <c:idx val="4"/>
              <c:delete val="1"/>
            </c:dLbl>
            <c:dLbl>
              <c:idx val="5"/>
              <c:delete val="1"/>
            </c:dLbl>
            <c:dLbl>
              <c:idx val="6"/>
              <c:delete val="1"/>
            </c:dLbl>
            <c:dLbl>
              <c:idx val="7"/>
              <c:delete val="1"/>
            </c:dLbl>
            <c:dLbl>
              <c:idx val="8"/>
              <c:layout>
                <c:manualLayout>
                  <c:x val="-0.0202777777777778"/>
                  <c:y val="-0.0645833333333333"/>
                </c:manualLayout>
              </c:layout>
              <c:dLblPos val="r"/>
              <c:showLegendKey val="0"/>
              <c:showVal val="1"/>
              <c:showCatName val="0"/>
              <c:showSerName val="0"/>
              <c:showPercent val="0"/>
              <c:showBubbleSize val="0"/>
              <c:extLst>
                <c:ext xmlns:c15="http://schemas.microsoft.com/office/drawing/2012/chart" uri="{CE6537A1-D6FC-4f65-9D91-7224C49458BB}">
                  <c15:layout>
                    <c:manualLayout>
                      <c:w val="0.110972222222222"/>
                      <c:h val="0.0664351851851852"/>
                    </c:manualLayout>
                  </c15:layout>
                </c:ext>
              </c:extLst>
            </c:dLbl>
            <c:dLbl>
              <c:idx val="9"/>
              <c:delete val="1"/>
            </c:dLbl>
            <c:spPr>
              <a:noFill/>
              <a:ln>
                <a:noFill/>
              </a:ln>
              <a:effectLst/>
            </c:spPr>
            <c:txPr>
              <a:bodyPr rot="0" spcFirstLastPara="0" vertOverflow="ellipsis" vert="horz" wrap="square" lIns="38100" tIns="19050" rIns="38100" bIns="19050" anchor="ctr" anchorCtr="1"/>
              <a:lstStyle/>
              <a:p>
                <a:pPr>
                  <a:defRPr lang="zh-CN" sz="700" b="0" i="0" u="none" strike="noStrike" kern="1200" baseline="0">
                    <a:solidFill>
                      <a:schemeClr val="tx1">
                        <a:lumMod val="75000"/>
                        <a:lumOff val="25000"/>
                      </a:schemeClr>
                    </a:solidFill>
                    <a:latin typeface="微软雅黑" charset="-122"/>
                    <a:ea typeface="微软雅黑" charset="-122"/>
                    <a:cs typeface="微软雅黑" charset="-122"/>
                    <a:sym typeface="微软雅黑" charset="-122"/>
                  </a:defRPr>
                </a:pPr>
              </a:p>
            </c:txPr>
            <c:dLblPos val="r"/>
            <c:showLegendKey val="0"/>
            <c:showVal val="0"/>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val>
            <c:numRef>
              <c:f>[工作簿1]Sheet1!$C$2:$C$11</c:f>
              <c:numCache>
                <c:formatCode>0.00%</c:formatCode>
                <c:ptCount val="10"/>
                <c:pt idx="0">
                  <c:v>0.936</c:v>
                </c:pt>
                <c:pt idx="1">
                  <c:v>0.9377</c:v>
                </c:pt>
                <c:pt idx="2">
                  <c:v>0.9388</c:v>
                </c:pt>
                <c:pt idx="3">
                  <c:v>0.9424</c:v>
                </c:pt>
                <c:pt idx="4">
                  <c:v>0.9399</c:v>
                </c:pt>
                <c:pt idx="5">
                  <c:v>0.9405</c:v>
                </c:pt>
                <c:pt idx="6">
                  <c:v>0.9441</c:v>
                </c:pt>
                <c:pt idx="7">
                  <c:v>0.9413</c:v>
                </c:pt>
                <c:pt idx="8">
                  <c:v>0.9421</c:v>
                </c:pt>
                <c:pt idx="9">
                  <c:v>0.9405</c:v>
                </c:pt>
              </c:numCache>
            </c:numRef>
          </c:val>
          <c:smooth val="1"/>
        </c:ser>
        <c:dLbls>
          <c:showLegendKey val="0"/>
          <c:showVal val="0"/>
          <c:showCatName val="0"/>
          <c:showSerName val="0"/>
          <c:showPercent val="0"/>
          <c:showBubbleSize val="0"/>
        </c:dLbls>
        <c:marker val="0"/>
        <c:smooth val="1"/>
        <c:axId val="939436204"/>
        <c:axId val="55867572"/>
      </c:lineChart>
      <c:catAx>
        <c:axId val="939436204"/>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forceAA="0"/>
          <a:lstStyle/>
          <a:p>
            <a:pPr>
              <a:defRPr lang="zh-CN" sz="900" b="0" i="0" u="none" strike="noStrike" kern="1200" baseline="0">
                <a:solidFill>
                  <a:schemeClr val="tx1">
                    <a:lumMod val="65000"/>
                    <a:lumOff val="35000"/>
                  </a:schemeClr>
                </a:solidFill>
                <a:latin typeface="微软雅黑" charset="-122"/>
                <a:ea typeface="微软雅黑" charset="-122"/>
                <a:cs typeface="微软雅黑" charset="-122"/>
                <a:sym typeface="微软雅黑" charset="-122"/>
              </a:defRPr>
            </a:pPr>
          </a:p>
        </c:txPr>
        <c:crossAx val="55867572"/>
        <c:crosses val="autoZero"/>
        <c:auto val="1"/>
        <c:lblAlgn val="ctr"/>
        <c:lblOffset val="100"/>
        <c:noMultiLvlLbl val="0"/>
      </c:catAx>
      <c:valAx>
        <c:axId val="55867572"/>
        <c:scaling>
          <c:orientation val="minMax"/>
          <c:min val="0.6"/>
        </c:scaling>
        <c:delete val="0"/>
        <c:axPos val="l"/>
        <c:numFmt formatCode="0.00%" sourceLinked="1"/>
        <c:majorTickMark val="none"/>
        <c:minorTickMark val="none"/>
        <c:tickLblPos val="nextTo"/>
        <c:spPr>
          <a:noFill/>
          <a:ln>
            <a:noFill/>
          </a:ln>
          <a:effectLst/>
        </c:spPr>
        <c:txPr>
          <a:bodyPr rot="-60000000" spcFirstLastPara="0" vertOverflow="ellipsis" vert="horz" wrap="square" anchor="ctr" anchorCtr="1" forceAA="0"/>
          <a:lstStyle/>
          <a:p>
            <a:pPr>
              <a:defRPr lang="zh-CN" sz="700" b="0" i="0" u="none" strike="noStrike" kern="1200" baseline="0">
                <a:solidFill>
                  <a:schemeClr val="tx1">
                    <a:lumMod val="65000"/>
                    <a:lumOff val="35000"/>
                  </a:schemeClr>
                </a:solidFill>
                <a:latin typeface="微软雅黑" charset="-122"/>
                <a:ea typeface="微软雅黑" charset="-122"/>
                <a:cs typeface="微软雅黑" charset="-122"/>
                <a:sym typeface="微软雅黑" charset="-122"/>
              </a:defRPr>
            </a:pPr>
          </a:p>
        </c:txPr>
        <c:crossAx val="939436204"/>
        <c:crosses val="autoZero"/>
        <c:crossBetween val="between"/>
      </c:valAx>
      <c:spPr>
        <a:noFill/>
        <a:ln>
          <a:noFill/>
        </a:ln>
        <a:effectLst/>
      </c:spPr>
    </c:plotArea>
    <c:legend>
      <c:legendPos val="b"/>
      <c:legendEntry>
        <c:idx val="0"/>
        <c:txPr>
          <a:bodyPr rot="0" spcFirstLastPara="0" vertOverflow="ellipsis" vert="horz" wrap="square" anchor="ctr" anchorCtr="1" forceAA="0"/>
          <a:lstStyle/>
          <a:p>
            <a:pPr>
              <a:defRPr lang="zh-CN" sz="900" b="0" i="0" u="none" strike="noStrike" kern="1200" baseline="0">
                <a:solidFill>
                  <a:schemeClr val="tx1">
                    <a:lumMod val="65000"/>
                    <a:lumOff val="35000"/>
                  </a:schemeClr>
                </a:solidFill>
                <a:latin typeface="微软雅黑" charset="-122"/>
                <a:ea typeface="微软雅黑" charset="-122"/>
                <a:cs typeface="微软雅黑" charset="-122"/>
                <a:sym typeface="微软雅黑" charset="-122"/>
              </a:defRPr>
            </a:pPr>
          </a:p>
        </c:txPr>
      </c:legendEntry>
      <c:legendEntry>
        <c:idx val="1"/>
        <c:txPr>
          <a:bodyPr rot="0" spcFirstLastPara="0" vertOverflow="ellipsis" vert="horz" wrap="square" anchor="ctr" anchorCtr="1" forceAA="0"/>
          <a:lstStyle/>
          <a:p>
            <a:pPr>
              <a:defRPr lang="zh-CN" sz="900" b="0" i="0" u="none" strike="noStrike" kern="1200" baseline="0">
                <a:solidFill>
                  <a:schemeClr val="tx1">
                    <a:lumMod val="65000"/>
                    <a:lumOff val="35000"/>
                  </a:schemeClr>
                </a:solidFill>
                <a:latin typeface="微软雅黑" charset="-122"/>
                <a:ea typeface="微软雅黑" charset="-122"/>
                <a:cs typeface="微软雅黑" charset="-122"/>
                <a:sym typeface="微软雅黑" charset="-122"/>
              </a:defRPr>
            </a:pPr>
          </a:p>
        </c:txPr>
      </c:legendEntry>
      <c:layout/>
      <c:overlay val="0"/>
      <c:spPr>
        <a:noFill/>
        <a:ln>
          <a:noFill/>
        </a:ln>
        <a:effectLst/>
      </c:spPr>
      <c:txPr>
        <a:bodyPr rot="0" spcFirstLastPara="0" vertOverflow="ellipsis" vert="horz" wrap="square" anchor="ctr" anchorCtr="1" forceAA="0"/>
        <a:lstStyle/>
        <a:p>
          <a:pPr>
            <a:defRPr lang="zh-CN" sz="900" b="0" i="0" u="none" strike="noStrike" kern="1200" baseline="0">
              <a:solidFill>
                <a:schemeClr val="tx1">
                  <a:lumMod val="65000"/>
                  <a:lumOff val="35000"/>
                </a:schemeClr>
              </a:solidFill>
              <a:latin typeface="微软雅黑" charset="-122"/>
              <a:ea typeface="微软雅黑" charset="-122"/>
              <a:cs typeface="微软雅黑" charset="-122"/>
              <a:sym typeface="微软雅黑" charset="-122"/>
            </a:defRPr>
          </a:pPr>
        </a:p>
      </c:txPr>
    </c:legend>
    <c:plotVisOnly val="1"/>
    <c:dispBlanksAs val="gap"/>
    <c:showDLblsOverMax val="0"/>
  </c:chart>
  <c:spPr>
    <a:blipFill rotWithShape="1">
      <a:blip xmlns:r="http://schemas.openxmlformats.org/officeDocument/2006/relationships" r:embed="rId3"/>
      <a:stretch>
        <a:fillRect/>
      </a:stretch>
    </a:blipFill>
    <a:ln w="9525" cap="flat" cmpd="sng" algn="ctr">
      <a:noFill/>
      <a:round/>
    </a:ln>
    <a:effectLst>
      <a:outerShdw blurRad="63500" dist="37357" dir="2700000" sx="0" sy="0" rotWithShape="0">
        <a:scrgbClr r="0" g="0" b="0"/>
      </a:outerShdw>
    </a:effectLst>
  </c:spPr>
  <c:txPr>
    <a:bodyPr/>
    <a:lstStyle/>
    <a:p>
      <a:pPr>
        <a:defRPr lang="zh-CN">
          <a:latin typeface="微软雅黑" charset="-122"/>
          <a:ea typeface="微软雅黑" charset="-122"/>
          <a:cs typeface="微软雅黑" charset="-122"/>
          <a:sym typeface="微软雅黑" charset="-122"/>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175117266026"/>
          <c:y val="0.101761440145639"/>
          <c:w val="0.859772168863078"/>
          <c:h val="0.762112120692611"/>
        </c:manualLayout>
      </c:layout>
      <c:barChart>
        <c:barDir val="col"/>
        <c:grouping val="stacked"/>
        <c:varyColors val="0"/>
        <c:ser>
          <c:idx val="0"/>
          <c:order val="0"/>
          <c:spPr>
            <a:solidFill>
              <a:srgbClr val="055586"/>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1" i="0" u="none" strike="noStrike" kern="1200" baseline="0">
                    <a:solidFill>
                      <a:schemeClr val="bg1"/>
                    </a:solidFill>
                    <a:latin typeface="微软雅黑" charset="-122"/>
                    <a:ea typeface="微软雅黑" charset="-122"/>
                    <a:cs typeface="+mn-cs"/>
                  </a:defRPr>
                </a:pPr>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[工作簿2]Sheet1!$A$1:$D$1</c:f>
              <c:strCache>
                <c:ptCount val="4"/>
                <c:pt idx="0">
                  <c:v>VGG</c:v>
                </c:pt>
                <c:pt idx="1">
                  <c:v>GoogLeNet</c:v>
                </c:pt>
                <c:pt idx="2">
                  <c:v>ResNet</c:v>
                </c:pt>
                <c:pt idx="3">
                  <c:v>DesNet</c:v>
                </c:pt>
              </c:strCache>
            </c:strRef>
          </c:cat>
          <c:val>
            <c:numRef>
              <c:f>[工作簿2]Sheet1!$A$2:$D$2</c:f>
              <c:numCache>
                <c:formatCode>0.00%</c:formatCode>
                <c:ptCount val="4"/>
                <c:pt idx="0">
                  <c:v>0.975</c:v>
                </c:pt>
                <c:pt idx="1">
                  <c:v>0.9441</c:v>
                </c:pt>
                <c:pt idx="2">
                  <c:v>0.971</c:v>
                </c:pt>
                <c:pt idx="3">
                  <c:v>0.973</c:v>
                </c:pt>
              </c:numCache>
            </c:numRef>
          </c:val>
        </c:ser>
        <c:dLbls>
          <c:showLegendKey val="0"/>
          <c:showVal val="0"/>
          <c:showCatName val="0"/>
          <c:showSerName val="0"/>
          <c:showPercent val="0"/>
          <c:showBubbleSize val="0"/>
        </c:dLbls>
        <c:gapWidth val="150"/>
        <c:overlap val="100"/>
        <c:axId val="863902266"/>
        <c:axId val="936653419"/>
      </c:barChart>
      <c:catAx>
        <c:axId val="86390226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15875" cap="flat" cmpd="sng" algn="ctr">
            <a:solidFill>
              <a:srgbClr val="3B4346"/>
            </a:solidFill>
            <a:round/>
          </a:ln>
          <a:effectLst/>
        </c:spPr>
        <c:txPr>
          <a:bodyPr rot="-60000000" spcFirstLastPara="0" vertOverflow="ellipsis" vert="horz" wrap="square" anchor="ctr" anchorCtr="1" forceAA="0"/>
          <a:lstStyle/>
          <a:p>
            <a:pPr>
              <a:defRPr lang="zh-CN" sz="900" b="0" i="0" u="none" strike="noStrike" kern="1200" baseline="0">
                <a:solidFill>
                  <a:schemeClr val="tx1">
                    <a:lumMod val="75000"/>
                    <a:lumOff val="25000"/>
                  </a:schemeClr>
                </a:solidFill>
                <a:latin typeface="微软雅黑" charset="-122"/>
                <a:ea typeface="微软雅黑" charset="-122"/>
                <a:cs typeface="+mn-cs"/>
              </a:defRPr>
            </a:pPr>
          </a:p>
        </c:txPr>
        <c:crossAx val="936653419"/>
        <c:crosses val="autoZero"/>
        <c:auto val="1"/>
        <c:lblAlgn val="ctr"/>
        <c:lblOffset val="100"/>
        <c:noMultiLvlLbl val="0"/>
      </c:catAx>
      <c:valAx>
        <c:axId val="936653419"/>
        <c:scaling>
          <c:orientation val="minMax"/>
          <c:max val="1"/>
        </c:scaling>
        <c:delete val="0"/>
        <c:axPos val="l"/>
        <c:majorGridlines>
          <c:spPr>
            <a:ln w="9525" cap="flat" cmpd="sng" algn="ctr">
              <a:solidFill>
                <a:srgbClr val="D8D8DA"/>
              </a:solidFill>
              <a:round/>
            </a:ln>
            <a:effectLst/>
          </c:spPr>
        </c:majorGridlines>
        <c:numFmt formatCode="0.00%" sourceLinked="1"/>
        <c:majorTickMark val="none"/>
        <c:minorTickMark val="none"/>
        <c:tickLblPos val="nextTo"/>
        <c:spPr>
          <a:noFill/>
          <a:ln w="15875">
            <a:solidFill>
              <a:srgbClr val="3B4346"/>
            </a:solidFill>
          </a:ln>
          <a:effectLst/>
        </c:spPr>
        <c:txPr>
          <a:bodyPr rot="-60000000" spcFirstLastPara="0" vertOverflow="ellipsis" vert="horz" wrap="square" anchor="ctr" anchorCtr="1" forceAA="0"/>
          <a:lstStyle/>
          <a:p>
            <a:pPr>
              <a:defRPr lang="zh-CN" sz="900" b="0" i="0" u="none" strike="noStrike" kern="1200" baseline="0">
                <a:solidFill>
                  <a:schemeClr val="tx1">
                    <a:lumMod val="75000"/>
                    <a:lumOff val="25000"/>
                  </a:schemeClr>
                </a:solidFill>
                <a:latin typeface="微软雅黑" charset="-122"/>
                <a:ea typeface="微软雅黑" charset="-122"/>
                <a:cs typeface="+mn-cs"/>
              </a:defRPr>
            </a:pPr>
          </a:p>
        </c:txPr>
        <c:crossAx val="863902266"/>
        <c:crosses val="autoZero"/>
        <c:crossBetween val="between"/>
      </c:valAx>
      <c:spPr>
        <a:noFill/>
        <a:ln>
          <a:noFill/>
        </a:ln>
        <a:effectLst/>
      </c:spPr>
    </c:plotArea>
    <c:plotVisOnly val="1"/>
    <c:dispBlanksAs val="gap"/>
    <c:showDLblsOverMax val="0"/>
  </c:chart>
  <c:spPr>
    <a:noFill/>
    <a:ln w="9525" cap="flat" cmpd="sng" algn="ctr">
      <a:noFill/>
      <a:round/>
    </a:ln>
    <a:effectLst>
      <a:outerShdw blurRad="63500" dist="37357" dir="2700000" sx="0" sy="0" rotWithShape="0">
        <a:scrgbClr r="0" g="0" b="0"/>
      </a:outerShdw>
    </a:effectLst>
  </c:spPr>
  <c:txPr>
    <a:bodyPr/>
    <a:lstStyle/>
    <a:p>
      <a:pPr>
        <a:defRPr lang="zh-CN">
          <a:solidFill>
            <a:schemeClr val="tx1">
              <a:lumMod val="75000"/>
              <a:lumOff val="25000"/>
            </a:schemeClr>
          </a:solidFill>
          <a:latin typeface="微软雅黑" charset="-122"/>
          <a:ea typeface="微软雅黑" charset="-122"/>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7.png>
</file>

<file path=ppt/media/image28.png>
</file>

<file path=ppt/media/image29.png>
</file>

<file path=ppt/media/image3.png>
</file>

<file path=ppt/media/image30.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
        <p:nvSpPr>
          <p:cNvPr id="83" name="Google Shape;8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
        <p:nvSpPr>
          <p:cNvPr id="234" name="Google Shape;234;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
        <p:nvSpPr>
          <p:cNvPr id="246" name="Google Shape;24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
        <p:nvSpPr>
          <p:cNvPr id="257" name="Google Shape;257;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
        <p:nvSpPr>
          <p:cNvPr id="291" name="Google Shape;291;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zh-CN"/>
              <a:t>公众号：陈西设计之家。微信搜索即可。更多免费开源PPT模版以及教程源文件可以在公众内无条件领取。</a:t>
            </a:r>
            <a:endParaRPr/>
          </a:p>
          <a:p>
            <a:pPr indent="-228600" lvl="0" marL="457200" rtl="0" algn="l">
              <a:lnSpc>
                <a:spcPct val="100000"/>
              </a:lnSpc>
              <a:spcBef>
                <a:spcPts val="0"/>
              </a:spcBef>
              <a:spcAft>
                <a:spcPts val="0"/>
              </a:spcAft>
              <a:buSzPts val="1100"/>
              <a:buNone/>
            </a:pPr>
            <a:r>
              <a:t/>
            </a:r>
            <a:endParaRPr/>
          </a:p>
        </p:txBody>
      </p:sp>
      <p:sp>
        <p:nvSpPr>
          <p:cNvPr id="91" name="Google Shape;91;p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SzPts val="1100"/>
              <a:buNone/>
            </a:pPr>
            <a:r>
              <a:t/>
            </a:r>
            <a:endParaRPr sz="2000">
              <a:solidFill>
                <a:schemeClr val="dk1"/>
              </a:solidFill>
              <a:latin typeface="Times New Roman"/>
              <a:ea typeface="Times New Roman"/>
              <a:cs typeface="Times New Roman"/>
              <a:sym typeface="Times New Roman"/>
            </a:endParaRPr>
          </a:p>
          <a:p>
            <a:pPr indent="0" lvl="0" marL="0" rtl="0" algn="l">
              <a:lnSpc>
                <a:spcPct val="90000"/>
              </a:lnSpc>
              <a:spcBef>
                <a:spcPts val="0"/>
              </a:spcBef>
              <a:spcAft>
                <a:spcPts val="0"/>
              </a:spcAft>
              <a:buSzPts val="1100"/>
              <a:buNone/>
            </a:pPr>
            <a:r>
              <a:t/>
            </a:r>
            <a:endParaRPr sz="20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p:txBody>
      </p:sp>
      <p:sp>
        <p:nvSpPr>
          <p:cNvPr id="134" name="Google Shape;13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SzPts val="1100"/>
              <a:buNone/>
            </a:pPr>
            <a:r>
              <a:t/>
            </a:r>
            <a:endParaRPr sz="2000">
              <a:solidFill>
                <a:schemeClr val="dk1"/>
              </a:solidFill>
              <a:latin typeface="Times New Roman"/>
              <a:ea typeface="Times New Roman"/>
              <a:cs typeface="Times New Roman"/>
              <a:sym typeface="Times New Roman"/>
            </a:endParaRPr>
          </a:p>
          <a:p>
            <a:pPr indent="0" lvl="0" marL="0" rtl="0" algn="l">
              <a:lnSpc>
                <a:spcPct val="90000"/>
              </a:lnSpc>
              <a:spcBef>
                <a:spcPts val="0"/>
              </a:spcBef>
              <a:spcAft>
                <a:spcPts val="0"/>
              </a:spcAft>
              <a:buSzPts val="1100"/>
              <a:buNone/>
            </a:pPr>
            <a:r>
              <a:t/>
            </a:r>
            <a:endParaRPr sz="20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p:txBody>
      </p:sp>
      <p:sp>
        <p:nvSpPr>
          <p:cNvPr id="143" name="Google Shape;14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
        <p:nvSpPr>
          <p:cNvPr id="160" name="Google Shape;16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
        <p:nvSpPr>
          <p:cNvPr id="169" name="Google Shape;169;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
        <p:nvSpPr>
          <p:cNvPr id="181" name="Google Shape;18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type="title">
  <p:cSld name="TITLE">
    <p:spTree>
      <p:nvGrpSpPr>
        <p:cNvPr id="11" name="Shape 11"/>
        <p:cNvGrpSpPr/>
        <p:nvPr/>
      </p:nvGrpSpPr>
      <p:grpSpPr>
        <a:xfrm>
          <a:off x="0" y="0"/>
          <a:ext cx="0" cy="0"/>
          <a:chOff x="0" y="0"/>
          <a:chExt cx="0" cy="0"/>
        </a:xfrm>
      </p:grpSpPr>
      <p:sp>
        <p:nvSpPr>
          <p:cNvPr id="12" name="Google Shape;12;p1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图片与标题" type="picTx">
  <p:cSld name="PICTURE_WITH_CAPTION_TEXT">
    <p:spTree>
      <p:nvGrpSpPr>
        <p:cNvPr id="62" name="Shape 62"/>
        <p:cNvGrpSpPr/>
        <p:nvPr/>
      </p:nvGrpSpPr>
      <p:grpSpPr>
        <a:xfrm>
          <a:off x="0" y="0"/>
          <a:ext cx="0" cy="0"/>
          <a:chOff x="0" y="0"/>
          <a:chExt cx="0" cy="0"/>
        </a:xfrm>
      </p:grpSpPr>
      <p:sp>
        <p:nvSpPr>
          <p:cNvPr id="63" name="Google Shape;63;p2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7"/>
          <p:cNvSpPr/>
          <p:nvPr>
            <p:ph idx="2" type="pic"/>
          </p:nvPr>
        </p:nvSpPr>
        <p:spPr>
          <a:xfrm>
            <a:off x="5183188" y="987425"/>
            <a:ext cx="6172200" cy="4873625"/>
          </a:xfrm>
          <a:prstGeom prst="rect">
            <a:avLst/>
          </a:prstGeom>
          <a:noFill/>
          <a:ln>
            <a:noFill/>
          </a:ln>
        </p:spPr>
      </p:sp>
      <p:sp>
        <p:nvSpPr>
          <p:cNvPr id="65" name="Google Shape;65;p27"/>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6" name="Google Shape;66;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竖排文字" type="vertTx">
  <p:cSld name="VERTICAL_TEXT">
    <p:spTree>
      <p:nvGrpSpPr>
        <p:cNvPr id="69" name="Shape 69"/>
        <p:cNvGrpSpPr/>
        <p:nvPr/>
      </p:nvGrpSpPr>
      <p:grpSpPr>
        <a:xfrm>
          <a:off x="0" y="0"/>
          <a:ext cx="0" cy="0"/>
          <a:chOff x="0" y="0"/>
          <a:chExt cx="0" cy="0"/>
        </a:xfrm>
      </p:grpSpPr>
      <p:sp>
        <p:nvSpPr>
          <p:cNvPr id="70" name="Google Shape;70;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8"/>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 name="Google Shape;72;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竖排标题与文本" type="vertTitleAndTx">
  <p:cSld name="VERTICAL_TITLE_AND_VERTICAL_TEXT">
    <p:spTree>
      <p:nvGrpSpPr>
        <p:cNvPr id="75" name="Shape 75"/>
        <p:cNvGrpSpPr/>
        <p:nvPr/>
      </p:nvGrpSpPr>
      <p:grpSpPr>
        <a:xfrm>
          <a:off x="0" y="0"/>
          <a:ext cx="0" cy="0"/>
          <a:chOff x="0" y="0"/>
          <a:chExt cx="0" cy="0"/>
        </a:xfrm>
      </p:grpSpPr>
      <p:sp>
        <p:nvSpPr>
          <p:cNvPr id="76" name="Google Shape;76;p29"/>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9"/>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 name="Google Shape;7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标题幻灯片">
  <p:cSld name="1_标题幻灯片">
    <p:spTree>
      <p:nvGrpSpPr>
        <p:cNvPr id="17" name="Shape 1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两栏内容" type="twoObj">
  <p:cSld name="TWO_OBJECTS">
    <p:spTree>
      <p:nvGrpSpPr>
        <p:cNvPr id="18" name="Shape 18"/>
        <p:cNvGrpSpPr/>
        <p:nvPr/>
      </p:nvGrpSpPr>
      <p:grpSpPr>
        <a:xfrm>
          <a:off x="0" y="0"/>
          <a:ext cx="0" cy="0"/>
          <a:chOff x="0" y="0"/>
          <a:chExt cx="0" cy="0"/>
        </a:xfrm>
      </p:grpSpPr>
      <p:sp>
        <p:nvSpPr>
          <p:cNvPr id="19" name="Google Shape;19;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20"/>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 name="Google Shape;22;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type="obj">
  <p:cSld name="OBJECT">
    <p:spTree>
      <p:nvGrpSpPr>
        <p:cNvPr id="25" name="Shape 25"/>
        <p:cNvGrpSpPr/>
        <p:nvPr/>
      </p:nvGrpSpPr>
      <p:grpSpPr>
        <a:xfrm>
          <a:off x="0" y="0"/>
          <a:ext cx="0" cy="0"/>
          <a:chOff x="0" y="0"/>
          <a:chExt cx="0" cy="0"/>
        </a:xfrm>
      </p:grpSpPr>
      <p:sp>
        <p:nvSpPr>
          <p:cNvPr id="26" name="Google Shape;26;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31" name="Shape 31"/>
        <p:cNvGrpSpPr/>
        <p:nvPr/>
      </p:nvGrpSpPr>
      <p:grpSpPr>
        <a:xfrm>
          <a:off x="0" y="0"/>
          <a:ext cx="0" cy="0"/>
          <a:chOff x="0" y="0"/>
          <a:chExt cx="0" cy="0"/>
        </a:xfrm>
      </p:grpSpPr>
      <p:sp>
        <p:nvSpPr>
          <p:cNvPr id="32" name="Google Shape;3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节标题" type="secHead">
  <p:cSld name="SECTION_HEADER">
    <p:spTree>
      <p:nvGrpSpPr>
        <p:cNvPr id="35" name="Shape 35"/>
        <p:cNvGrpSpPr/>
        <p:nvPr/>
      </p:nvGrpSpPr>
      <p:grpSpPr>
        <a:xfrm>
          <a:off x="0" y="0"/>
          <a:ext cx="0" cy="0"/>
          <a:chOff x="0" y="0"/>
          <a:chExt cx="0" cy="0"/>
        </a:xfrm>
      </p:grpSpPr>
      <p:sp>
        <p:nvSpPr>
          <p:cNvPr id="36" name="Google Shape;36;p2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2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8" name="Google Shape;38;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type="twoTxTwoObj">
  <p:cSld name="TWO_OBJECTS_WITH_TEXT">
    <p:spTree>
      <p:nvGrpSpPr>
        <p:cNvPr id="41" name="Shape 41"/>
        <p:cNvGrpSpPr/>
        <p:nvPr/>
      </p:nvGrpSpPr>
      <p:grpSpPr>
        <a:xfrm>
          <a:off x="0" y="0"/>
          <a:ext cx="0" cy="0"/>
          <a:chOff x="0" y="0"/>
          <a:chExt cx="0" cy="0"/>
        </a:xfrm>
      </p:grpSpPr>
      <p:sp>
        <p:nvSpPr>
          <p:cNvPr id="42" name="Google Shape;42;p2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4" name="Google Shape;44;p2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2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6" name="Google Shape;46;p2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仅标题" type="titleOnly">
  <p:cSld name="TITLE_ONLY">
    <p:spTree>
      <p:nvGrpSpPr>
        <p:cNvPr id="50" name="Shape 50"/>
        <p:cNvGrpSpPr/>
        <p:nvPr/>
      </p:nvGrpSpPr>
      <p:grpSpPr>
        <a:xfrm>
          <a:off x="0" y="0"/>
          <a:ext cx="0" cy="0"/>
          <a:chOff x="0" y="0"/>
          <a:chExt cx="0" cy="0"/>
        </a:xfrm>
      </p:grpSpPr>
      <p:sp>
        <p:nvSpPr>
          <p:cNvPr id="51" name="Google Shape;51;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内容与标题" type="objTx">
  <p:cSld name="OBJECT_WITH_CAPTION_TEXT">
    <p:spTree>
      <p:nvGrpSpPr>
        <p:cNvPr id="55" name="Shape 55"/>
        <p:cNvGrpSpPr/>
        <p:nvPr/>
      </p:nvGrpSpPr>
      <p:grpSpPr>
        <a:xfrm>
          <a:off x="0" y="0"/>
          <a:ext cx="0" cy="0"/>
          <a:chOff x="0" y="0"/>
          <a:chExt cx="0" cy="0"/>
        </a:xfrm>
      </p:grpSpPr>
      <p:sp>
        <p:nvSpPr>
          <p:cNvPr id="56" name="Google Shape;56;p2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6"/>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8" name="Google Shape;58;p26"/>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9" name="Google Shape;59;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9" name="Google Shape;9;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21.png"/><Relationship Id="rId5" Type="http://schemas.openxmlformats.org/officeDocument/2006/relationships/chart" Target="../charts/char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9.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4.png"/><Relationship Id="rId4" Type="http://schemas.openxmlformats.org/officeDocument/2006/relationships/image" Target="../media/image28.png"/><Relationship Id="rId5"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chart" Target="../charts/char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4.png"/><Relationship Id="rId5" Type="http://schemas.openxmlformats.org/officeDocument/2006/relationships/image" Target="../media/image2.png"/><Relationship Id="rId6" Type="http://schemas.openxmlformats.org/officeDocument/2006/relationships/image" Target="../media/image17.png"/><Relationship Id="rId7" Type="http://schemas.openxmlformats.org/officeDocument/2006/relationships/image" Target="../media/image12.png"/><Relationship Id="rId8"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3.jp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descr="P-10292901-10269334" id="85" name="Google Shape;85;p1"/>
          <p:cNvPicPr preferRelativeResize="0"/>
          <p:nvPr/>
        </p:nvPicPr>
        <p:blipFill rotWithShape="1">
          <a:blip r:embed="rId3">
            <a:alphaModFix/>
          </a:blip>
          <a:srcRect b="2695" l="0" r="0" t="2687"/>
          <a:stretch/>
        </p:blipFill>
        <p:spPr>
          <a:xfrm>
            <a:off x="0" y="0"/>
            <a:ext cx="12191999" cy="6868798"/>
          </a:xfrm>
          <a:prstGeom prst="rect">
            <a:avLst/>
          </a:prstGeom>
          <a:noFill/>
          <a:ln>
            <a:noFill/>
          </a:ln>
        </p:spPr>
      </p:pic>
      <p:sp>
        <p:nvSpPr>
          <p:cNvPr id="86" name="Google Shape;86;p1"/>
          <p:cNvSpPr txBox="1"/>
          <p:nvPr>
            <p:ph type="ctrTitle"/>
          </p:nvPr>
        </p:nvSpPr>
        <p:spPr>
          <a:xfrm>
            <a:off x="-102450" y="424875"/>
            <a:ext cx="12396900" cy="2569200"/>
          </a:xfrm>
          <a:prstGeom prst="rect">
            <a:avLst/>
          </a:prstGeom>
          <a:noFill/>
          <a:ln>
            <a:noFill/>
          </a:ln>
        </p:spPr>
        <p:txBody>
          <a:bodyPr anchorCtr="0" anchor="b" bIns="45700" lIns="91425" spcFirstLastPara="1" rIns="91425" wrap="square" tIns="45700">
            <a:noAutofit/>
          </a:bodyPr>
          <a:lstStyle/>
          <a:p>
            <a:pPr indent="0" lvl="0" marL="0" rtl="0" algn="ctr">
              <a:lnSpc>
                <a:spcPct val="150000"/>
              </a:lnSpc>
              <a:spcBef>
                <a:spcPts val="0"/>
              </a:spcBef>
              <a:spcAft>
                <a:spcPts val="0"/>
              </a:spcAft>
              <a:buClr>
                <a:schemeClr val="dk1"/>
              </a:buClr>
              <a:buSzPts val="4400"/>
              <a:buFont typeface="Times New Roman"/>
              <a:buNone/>
            </a:pPr>
            <a:r>
              <a:rPr b="1" lang="zh-CN" sz="3600">
                <a:solidFill>
                  <a:schemeClr val="lt1"/>
                </a:solidFill>
                <a:latin typeface="Arial"/>
                <a:ea typeface="Arial"/>
                <a:cs typeface="Arial"/>
                <a:sym typeface="Arial"/>
              </a:rPr>
              <a:t>Comparison And Analysis of Various Popular Convolutional Neural Networks on Object </a:t>
            </a:r>
            <a:r>
              <a:rPr b="1" lang="zh-CN" sz="3600">
                <a:solidFill>
                  <a:schemeClr val="lt1"/>
                </a:solidFill>
              </a:rPr>
              <a:t>Classification</a:t>
            </a:r>
            <a:endParaRPr b="1" sz="3600">
              <a:solidFill>
                <a:schemeClr val="lt1"/>
              </a:solidFill>
              <a:latin typeface="Arial"/>
              <a:ea typeface="Arial"/>
              <a:cs typeface="Arial"/>
              <a:sym typeface="Arial"/>
            </a:endParaRPr>
          </a:p>
        </p:txBody>
      </p:sp>
      <p:sp>
        <p:nvSpPr>
          <p:cNvPr id="87" name="Google Shape;87;p1"/>
          <p:cNvSpPr txBox="1"/>
          <p:nvPr/>
        </p:nvSpPr>
        <p:spPr>
          <a:xfrm>
            <a:off x="807339" y="3587751"/>
            <a:ext cx="5292725" cy="22764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CN" sz="2000" u="none" cap="none" strike="noStrike">
                <a:solidFill>
                  <a:schemeClr val="lt1"/>
                </a:solidFill>
                <a:latin typeface="Times New Roman"/>
                <a:ea typeface="Times New Roman"/>
                <a:cs typeface="Times New Roman"/>
                <a:sym typeface="Times New Roman"/>
              </a:rPr>
              <a:t>Group Members：</a:t>
            </a:r>
            <a:endParaRPr b="1" i="0" sz="20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b="1" i="0" sz="2000" u="none" cap="none" strike="noStrike">
              <a:solidFill>
                <a:schemeClr val="lt1"/>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FFFFFF"/>
              </a:buClr>
              <a:buSzPts val="2000"/>
              <a:buFont typeface="Noto Sans Symbols"/>
              <a:buChar char="⮚"/>
            </a:pPr>
            <a:r>
              <a:rPr b="1" i="0" lang="zh-CN" sz="2000" u="none" cap="none" strike="noStrike">
                <a:solidFill>
                  <a:schemeClr val="lt1"/>
                </a:solidFill>
                <a:latin typeface="Times New Roman"/>
                <a:ea typeface="Times New Roman"/>
                <a:cs typeface="Times New Roman"/>
                <a:sym typeface="Times New Roman"/>
              </a:rPr>
              <a:t>Zeyu Zhang    zz2941</a:t>
            </a:r>
            <a:endParaRPr b="1" i="0" sz="2000" u="none" cap="none" strike="noStrike">
              <a:solidFill>
                <a:schemeClr val="lt1"/>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FFFFFF"/>
              </a:buClr>
              <a:buSzPts val="2000"/>
              <a:buFont typeface="Noto Sans Symbols"/>
              <a:buChar char="⮚"/>
            </a:pPr>
            <a:r>
              <a:rPr b="1" i="0" lang="zh-CN" sz="2000" u="none" cap="none" strike="noStrike">
                <a:solidFill>
                  <a:schemeClr val="lt1"/>
                </a:solidFill>
                <a:latin typeface="Times New Roman"/>
                <a:ea typeface="Times New Roman"/>
                <a:cs typeface="Times New Roman"/>
                <a:sym typeface="Times New Roman"/>
              </a:rPr>
              <a:t>Chang Gao     cg3320</a:t>
            </a:r>
            <a:endParaRPr b="1" i="0" sz="2000" u="none" cap="none" strike="noStrike">
              <a:solidFill>
                <a:schemeClr val="lt1"/>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FFFFFF"/>
              </a:buClr>
              <a:buSzPts val="2000"/>
              <a:buFont typeface="Noto Sans Symbols"/>
              <a:buChar char="⮚"/>
            </a:pPr>
            <a:r>
              <a:rPr b="1" i="0" lang="zh-CN" sz="2000" u="none" cap="none" strike="noStrike">
                <a:solidFill>
                  <a:schemeClr val="lt1"/>
                </a:solidFill>
                <a:latin typeface="Times New Roman"/>
                <a:ea typeface="Times New Roman"/>
                <a:cs typeface="Times New Roman"/>
                <a:sym typeface="Times New Roman"/>
              </a:rPr>
              <a:t>Yazhe Yan      yy3177</a:t>
            </a:r>
            <a:endParaRPr b="1" i="0" sz="20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Noto Sans Symbols"/>
              <a:buNone/>
            </a:pPr>
            <a:r>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0"/>
          <p:cNvSpPr txBox="1"/>
          <p:nvPr/>
        </p:nvSpPr>
        <p:spPr>
          <a:xfrm>
            <a:off x="291465" y="365125"/>
            <a:ext cx="3844290" cy="5835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3200" u="none" cap="none" strike="noStrike">
                <a:solidFill>
                  <a:srgbClr val="000000"/>
                </a:solidFill>
                <a:latin typeface="Times New Roman"/>
                <a:ea typeface="Times New Roman"/>
                <a:cs typeface="Times New Roman"/>
                <a:sym typeface="Times New Roman"/>
              </a:rPr>
              <a:t>GoogLeNet</a:t>
            </a:r>
            <a:endParaRPr b="0" i="0" sz="3200" u="none" cap="none" strike="noStrike">
              <a:solidFill>
                <a:srgbClr val="000000"/>
              </a:solidFill>
              <a:latin typeface="Times New Roman"/>
              <a:ea typeface="Times New Roman"/>
              <a:cs typeface="Times New Roman"/>
              <a:sym typeface="Times New Roman"/>
            </a:endParaRPr>
          </a:p>
        </p:txBody>
      </p:sp>
      <p:sp>
        <p:nvSpPr>
          <p:cNvPr id="223" name="Google Shape;223;p10"/>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pic>
        <p:nvPicPr>
          <p:cNvPr id="224" name="Google Shape;224;p10"/>
          <p:cNvPicPr preferRelativeResize="0"/>
          <p:nvPr/>
        </p:nvPicPr>
        <p:blipFill rotWithShape="1">
          <a:blip r:embed="rId3">
            <a:alphaModFix/>
          </a:blip>
          <a:srcRect b="0" l="0" r="3113" t="0"/>
          <a:stretch/>
        </p:blipFill>
        <p:spPr>
          <a:xfrm>
            <a:off x="262890" y="2071370"/>
            <a:ext cx="6058535" cy="1520825"/>
          </a:xfrm>
          <a:prstGeom prst="rect">
            <a:avLst/>
          </a:prstGeom>
          <a:noFill/>
          <a:ln>
            <a:noFill/>
          </a:ln>
        </p:spPr>
      </p:pic>
      <p:pic>
        <p:nvPicPr>
          <p:cNvPr id="225" name="Google Shape;225;p10"/>
          <p:cNvPicPr preferRelativeResize="0"/>
          <p:nvPr/>
        </p:nvPicPr>
        <p:blipFill rotWithShape="1">
          <a:blip r:embed="rId4">
            <a:alphaModFix/>
          </a:blip>
          <a:srcRect b="0" l="0" r="3109" t="0"/>
          <a:stretch/>
        </p:blipFill>
        <p:spPr>
          <a:xfrm>
            <a:off x="291465" y="4659630"/>
            <a:ext cx="6075045" cy="1437640"/>
          </a:xfrm>
          <a:prstGeom prst="rect">
            <a:avLst/>
          </a:prstGeom>
          <a:noFill/>
          <a:ln>
            <a:noFill/>
          </a:ln>
        </p:spPr>
      </p:pic>
      <p:graphicFrame>
        <p:nvGraphicFramePr>
          <p:cNvPr id="226" name="Google Shape;226;p10"/>
          <p:cNvGraphicFramePr/>
          <p:nvPr/>
        </p:nvGraphicFramePr>
        <p:xfrm>
          <a:off x="6703060" y="2174240"/>
          <a:ext cx="5187315" cy="3404235"/>
        </p:xfrm>
        <a:graphic>
          <a:graphicData uri="http://schemas.openxmlformats.org/drawingml/2006/chart">
            <c:chart r:id="rId5"/>
          </a:graphicData>
        </a:graphic>
      </p:graphicFrame>
      <p:sp>
        <p:nvSpPr>
          <p:cNvPr id="227" name="Google Shape;227;p10"/>
          <p:cNvSpPr/>
          <p:nvPr/>
        </p:nvSpPr>
        <p:spPr>
          <a:xfrm>
            <a:off x="4982210" y="3033395"/>
            <a:ext cx="1577340" cy="193040"/>
          </a:xfrm>
          <a:prstGeom prst="roundRect">
            <a:avLst>
              <a:gd fmla="val 16667" name="adj"/>
            </a:avLst>
          </a:prstGeom>
          <a:noFill/>
          <a:ln cap="flat" cmpd="sng" w="28575">
            <a:solidFill>
              <a:srgbClr val="C00000"/>
            </a:solidFill>
            <a:prstDash val="dash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8" name="Google Shape;228;p10"/>
          <p:cNvSpPr/>
          <p:nvPr/>
        </p:nvSpPr>
        <p:spPr>
          <a:xfrm>
            <a:off x="4982210" y="5505450"/>
            <a:ext cx="1577340" cy="193040"/>
          </a:xfrm>
          <a:prstGeom prst="roundRect">
            <a:avLst>
              <a:gd fmla="val 16667" name="adj"/>
            </a:avLst>
          </a:prstGeom>
          <a:noFill/>
          <a:ln cap="flat" cmpd="sng" w="28575">
            <a:solidFill>
              <a:srgbClr val="C00000"/>
            </a:solidFill>
            <a:prstDash val="dash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9" name="Google Shape;229;p10"/>
          <p:cNvSpPr txBox="1"/>
          <p:nvPr/>
        </p:nvSpPr>
        <p:spPr>
          <a:xfrm>
            <a:off x="248920" y="1726565"/>
            <a:ext cx="5080000" cy="3371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After the first training, we obtained the following results：</a:t>
            </a:r>
            <a:endParaRPr b="0" i="0" sz="1400" u="none" cap="none" strike="noStrike">
              <a:solidFill>
                <a:srgbClr val="000000"/>
              </a:solidFill>
              <a:latin typeface="Arial"/>
              <a:ea typeface="Arial"/>
              <a:cs typeface="Arial"/>
              <a:sym typeface="Arial"/>
            </a:endParaRPr>
          </a:p>
        </p:txBody>
      </p:sp>
      <p:sp>
        <p:nvSpPr>
          <p:cNvPr id="230" name="Google Shape;230;p10"/>
          <p:cNvSpPr txBox="1"/>
          <p:nvPr/>
        </p:nvSpPr>
        <p:spPr>
          <a:xfrm>
            <a:off x="291465" y="3808730"/>
            <a:ext cx="6072505" cy="82994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On the basis of the first training, the number of training sessions was doubled and the training was performed again, and the following results were obtained:</a:t>
            </a:r>
            <a:endParaRPr b="0" i="0" sz="1600" u="none" cap="none" strike="noStrike">
              <a:solidFill>
                <a:srgbClr val="000000"/>
              </a:solidFill>
              <a:latin typeface="Times"/>
              <a:ea typeface="Times"/>
              <a:cs typeface="Times"/>
              <a:sym typeface="Times"/>
            </a:endParaRPr>
          </a:p>
        </p:txBody>
      </p:sp>
      <p:sp>
        <p:nvSpPr>
          <p:cNvPr id="231" name="Google Shape;231;p10"/>
          <p:cNvSpPr txBox="1"/>
          <p:nvPr/>
        </p:nvSpPr>
        <p:spPr>
          <a:xfrm>
            <a:off x="8589010" y="5578475"/>
            <a:ext cx="2600960" cy="3371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New Roman"/>
                <a:ea typeface="Times New Roman"/>
                <a:cs typeface="Times New Roman"/>
                <a:sym typeface="Times New Roman"/>
              </a:rPr>
              <a:t>the accuracy of GoogLeNet</a:t>
            </a:r>
            <a:endParaRPr b="0" i="0" sz="16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1"/>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237" name="Google Shape;237;p11"/>
          <p:cNvSpPr txBox="1"/>
          <p:nvPr/>
        </p:nvSpPr>
        <p:spPr>
          <a:xfrm>
            <a:off x="248920" y="0"/>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3600"/>
              <a:buFont typeface="Times New Roman"/>
              <a:buNone/>
            </a:pPr>
            <a:r>
              <a:rPr b="0" i="0" lang="zh-CN" sz="3200" u="none" cap="none" strike="noStrike">
                <a:solidFill>
                  <a:schemeClr val="dk1"/>
                </a:solidFill>
                <a:latin typeface="Times New Roman"/>
                <a:ea typeface="Times New Roman"/>
                <a:cs typeface="Times New Roman"/>
                <a:sym typeface="Times New Roman"/>
              </a:rPr>
              <a:t>ResNet</a:t>
            </a:r>
            <a:endParaRPr b="0" i="0" sz="3200" u="none" cap="none" strike="noStrike">
              <a:solidFill>
                <a:schemeClr val="dk1"/>
              </a:solidFill>
              <a:latin typeface="Times New Roman"/>
              <a:ea typeface="Times New Roman"/>
              <a:cs typeface="Times New Roman"/>
              <a:sym typeface="Times New Roman"/>
            </a:endParaRPr>
          </a:p>
        </p:txBody>
      </p:sp>
      <p:pic>
        <p:nvPicPr>
          <p:cNvPr descr="图表&#10;&#10;中度可信度描述已自动生成" id="238" name="Google Shape;238;p11"/>
          <p:cNvPicPr preferRelativeResize="0"/>
          <p:nvPr/>
        </p:nvPicPr>
        <p:blipFill rotWithShape="1">
          <a:blip r:embed="rId3">
            <a:alphaModFix/>
          </a:blip>
          <a:srcRect b="34272" l="3005" r="50428" t="0"/>
          <a:stretch/>
        </p:blipFill>
        <p:spPr>
          <a:xfrm>
            <a:off x="519430" y="2789555"/>
            <a:ext cx="3469005" cy="2423795"/>
          </a:xfrm>
          <a:prstGeom prst="rect">
            <a:avLst/>
          </a:prstGeom>
          <a:noFill/>
          <a:ln>
            <a:noFill/>
          </a:ln>
        </p:spPr>
      </p:pic>
      <p:sp>
        <p:nvSpPr>
          <p:cNvPr id="239" name="Google Shape;239;p11"/>
          <p:cNvSpPr txBox="1"/>
          <p:nvPr/>
        </p:nvSpPr>
        <p:spPr>
          <a:xfrm>
            <a:off x="403225" y="984885"/>
            <a:ext cx="7085965" cy="156845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Due to the widespread use of deep convolutional neural networks, the network's depth must be further increased in order to attain improved accuracy in people's traditional cognition. The development of residual neural network (ResNet), however, has disproved this notion. Based on Deep Residual Learning for Image Recognition from He et al, it is shown that there is a maximum threshold for the depth of traditional CNN models.</a:t>
            </a:r>
            <a:endParaRPr b="0" i="0" sz="1600" u="none" cap="none" strike="noStrike">
              <a:solidFill>
                <a:srgbClr val="000000"/>
              </a:solidFill>
              <a:latin typeface="Times"/>
              <a:ea typeface="Times"/>
              <a:cs typeface="Times"/>
              <a:sym typeface="Times"/>
            </a:endParaRPr>
          </a:p>
        </p:txBody>
      </p:sp>
      <p:sp>
        <p:nvSpPr>
          <p:cNvPr id="240" name="Google Shape;240;p11"/>
          <p:cNvSpPr txBox="1"/>
          <p:nvPr/>
        </p:nvSpPr>
        <p:spPr>
          <a:xfrm>
            <a:off x="1322705" y="5449570"/>
            <a:ext cx="5246370" cy="30670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400" u="none" cap="none" strike="noStrike">
                <a:solidFill>
                  <a:srgbClr val="000000"/>
                </a:solidFill>
                <a:latin typeface="Times"/>
                <a:ea typeface="Times"/>
                <a:cs typeface="Times"/>
                <a:sym typeface="Times"/>
              </a:rPr>
              <a:t>training error and test error on CIFAR - 10 with 10- layer and 56 -layer</a:t>
            </a:r>
            <a:endParaRPr b="0" i="0" sz="1400" u="none" cap="none" strike="noStrike">
              <a:solidFill>
                <a:srgbClr val="000000"/>
              </a:solidFill>
              <a:latin typeface="Times"/>
              <a:ea typeface="Times"/>
              <a:cs typeface="Times"/>
              <a:sym typeface="Times"/>
            </a:endParaRPr>
          </a:p>
        </p:txBody>
      </p:sp>
      <p:pic>
        <p:nvPicPr>
          <p:cNvPr descr="图表&#10;&#10;中度可信度描述已自动生成" id="241" name="Google Shape;241;p11"/>
          <p:cNvPicPr preferRelativeResize="0"/>
          <p:nvPr/>
        </p:nvPicPr>
        <p:blipFill rotWithShape="1">
          <a:blip r:embed="rId3">
            <a:alphaModFix/>
          </a:blip>
          <a:srcRect b="35177" l="50084" r="3479" t="301"/>
          <a:stretch/>
        </p:blipFill>
        <p:spPr>
          <a:xfrm>
            <a:off x="4205605" y="2789555"/>
            <a:ext cx="3469005" cy="2423795"/>
          </a:xfrm>
          <a:prstGeom prst="rect">
            <a:avLst/>
          </a:prstGeom>
          <a:noFill/>
          <a:ln>
            <a:noFill/>
          </a:ln>
        </p:spPr>
      </p:pic>
      <p:sp>
        <p:nvSpPr>
          <p:cNvPr id="242" name="Google Shape;242;p11"/>
          <p:cNvSpPr txBox="1"/>
          <p:nvPr/>
        </p:nvSpPr>
        <p:spPr>
          <a:xfrm>
            <a:off x="8796655" y="6423660"/>
            <a:ext cx="2546985" cy="30670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400" u="none" cap="none" strike="noStrike">
                <a:solidFill>
                  <a:srgbClr val="000000"/>
                </a:solidFill>
                <a:latin typeface="Times New Roman"/>
                <a:ea typeface="Times New Roman"/>
                <a:cs typeface="Times New Roman"/>
                <a:sym typeface="Times New Roman"/>
              </a:rPr>
              <a:t>18-layer residual network </a:t>
            </a:r>
            <a:endParaRPr b="0" i="0" sz="1400" u="none" cap="none" strike="noStrike">
              <a:solidFill>
                <a:srgbClr val="000000"/>
              </a:solidFill>
              <a:latin typeface="Arial"/>
              <a:ea typeface="Arial"/>
              <a:cs typeface="Arial"/>
              <a:sym typeface="Arial"/>
            </a:endParaRPr>
          </a:p>
        </p:txBody>
      </p:sp>
      <p:pic>
        <p:nvPicPr>
          <p:cNvPr descr="Original ResNet-18 Architecture" id="243" name="Google Shape;243;p11"/>
          <p:cNvPicPr preferRelativeResize="0"/>
          <p:nvPr/>
        </p:nvPicPr>
        <p:blipFill rotWithShape="1">
          <a:blip r:embed="rId4">
            <a:alphaModFix/>
          </a:blip>
          <a:srcRect b="0" l="0" r="0" t="0"/>
          <a:stretch/>
        </p:blipFill>
        <p:spPr>
          <a:xfrm rot="5400000">
            <a:off x="6844030" y="2497455"/>
            <a:ext cx="6129655" cy="172212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2"/>
          <p:cNvSpPr txBox="1"/>
          <p:nvPr>
            <p:ph type="title"/>
          </p:nvPr>
        </p:nvSpPr>
        <p:spPr>
          <a:xfrm>
            <a:off x="248920" y="55245"/>
            <a:ext cx="10515600" cy="114363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Times New Roman"/>
              <a:buNone/>
            </a:pPr>
            <a:r>
              <a:rPr lang="zh-CN" sz="3200">
                <a:latin typeface="Times New Roman"/>
                <a:ea typeface="Times New Roman"/>
                <a:cs typeface="Times New Roman"/>
                <a:sym typeface="Times New Roman"/>
              </a:rPr>
              <a:t>DenseNet </a:t>
            </a:r>
            <a:endParaRPr sz="3200">
              <a:latin typeface="Times New Roman"/>
              <a:ea typeface="Times New Roman"/>
              <a:cs typeface="Times New Roman"/>
              <a:sym typeface="Times New Roman"/>
            </a:endParaRPr>
          </a:p>
        </p:txBody>
      </p:sp>
      <p:sp>
        <p:nvSpPr>
          <p:cNvPr id="249" name="Google Shape;249;p12"/>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250" name="Google Shape;250;p12"/>
          <p:cNvSpPr txBox="1"/>
          <p:nvPr/>
        </p:nvSpPr>
        <p:spPr>
          <a:xfrm>
            <a:off x="383540" y="1071880"/>
            <a:ext cx="10515000" cy="1076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Dense Convolutional Network (DenseNet) is very similar to a ResNet with some-fundamental differences. ResNet is using an additive method that means they take a previous output as an input for a future layer, and in DenseNet takes all previous output as an input for a future layer as shown in the above image. With dense connection, fewer parameters and high accuracy are achieved compared with ResNet.</a:t>
            </a:r>
            <a:endParaRPr b="0" i="0" sz="1600" u="none" cap="none" strike="noStrike">
              <a:solidFill>
                <a:srgbClr val="000000"/>
              </a:solidFill>
              <a:latin typeface="Times"/>
              <a:ea typeface="Times"/>
              <a:cs typeface="Times"/>
              <a:sym typeface="Times"/>
            </a:endParaRPr>
          </a:p>
        </p:txBody>
      </p:sp>
      <p:sp>
        <p:nvSpPr>
          <p:cNvPr id="251" name="Google Shape;251;p12"/>
          <p:cNvSpPr txBox="1"/>
          <p:nvPr/>
        </p:nvSpPr>
        <p:spPr>
          <a:xfrm>
            <a:off x="6521450" y="2148205"/>
            <a:ext cx="4733290" cy="40309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Advantages of the DenseNet:  </a:t>
            </a:r>
            <a:endParaRPr b="0" i="0" sz="16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None/>
            </a:pPr>
            <a:r>
              <a:rPr b="1" i="0" lang="zh-CN" sz="1600" u="none" cap="none" strike="noStrike">
                <a:solidFill>
                  <a:srgbClr val="000000"/>
                </a:solidFill>
                <a:latin typeface="Times"/>
                <a:ea typeface="Times"/>
                <a:cs typeface="Times"/>
                <a:sym typeface="Times"/>
              </a:rPr>
              <a:t>Strong Gradient Flow:</a:t>
            </a:r>
            <a:r>
              <a:rPr b="0" i="0" lang="zh-CN" sz="1600" u="none" cap="none" strike="noStrike">
                <a:solidFill>
                  <a:srgbClr val="000000"/>
                </a:solidFill>
                <a:latin typeface="Times"/>
                <a:ea typeface="Times"/>
                <a:cs typeface="Times"/>
                <a:sym typeface="Times"/>
              </a:rPr>
              <a:t> The error signal can be easily propagated to earlier layers more directly. </a:t>
            </a:r>
            <a:endParaRPr b="0" i="0" sz="16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None/>
            </a:pPr>
            <a:r>
              <a:rPr b="1" i="0" lang="zh-CN" sz="1600" u="none" cap="none" strike="noStrike">
                <a:solidFill>
                  <a:srgbClr val="000000"/>
                </a:solidFill>
                <a:latin typeface="Times"/>
                <a:ea typeface="Times"/>
                <a:cs typeface="Times"/>
                <a:sym typeface="Times"/>
              </a:rPr>
              <a:t>Parameter &amp; Computational Efficiency:</a:t>
            </a:r>
            <a:r>
              <a:rPr b="0" i="0" lang="zh-CN" sz="1600" u="none" cap="none" strike="noStrike">
                <a:solidFill>
                  <a:srgbClr val="000000"/>
                </a:solidFill>
                <a:latin typeface="Times"/>
                <a:ea typeface="Times"/>
                <a:cs typeface="Times"/>
                <a:sym typeface="Times"/>
              </a:rPr>
              <a:t> For each layer, number of parameters DenseNet has much smaller size than ResNet.  </a:t>
            </a:r>
            <a:endParaRPr b="0" i="0" sz="16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None/>
            </a:pPr>
            <a:r>
              <a:rPr b="1" i="0" lang="zh-CN" sz="1600" u="none" cap="none" strike="noStrike">
                <a:solidFill>
                  <a:srgbClr val="000000"/>
                </a:solidFill>
                <a:latin typeface="Times"/>
                <a:ea typeface="Times"/>
                <a:cs typeface="Times"/>
                <a:sym typeface="Times"/>
              </a:rPr>
              <a:t>More Diversified Features:</a:t>
            </a:r>
            <a:r>
              <a:rPr b="0" i="0" lang="zh-CN" sz="1600" u="none" cap="none" strike="noStrike">
                <a:solidFill>
                  <a:srgbClr val="000000"/>
                </a:solidFill>
                <a:latin typeface="Times"/>
                <a:ea typeface="Times"/>
                <a:cs typeface="Times"/>
                <a:sym typeface="Times"/>
              </a:rPr>
              <a:t> Since each layer in DenseNet receive all preceding layers as input, more diversified features and tends to have richer patterns.  </a:t>
            </a:r>
            <a:endParaRPr b="0" i="0" sz="16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None/>
            </a:pPr>
            <a:r>
              <a:rPr b="1" i="0" lang="zh-CN" sz="1600" u="none" cap="none" strike="noStrike">
                <a:solidFill>
                  <a:srgbClr val="000000"/>
                </a:solidFill>
                <a:latin typeface="Times"/>
                <a:ea typeface="Times"/>
                <a:cs typeface="Times"/>
                <a:sym typeface="Times"/>
              </a:rPr>
              <a:t>Maintains Low Complexity Features: </a:t>
            </a:r>
            <a:r>
              <a:rPr b="0" i="0" lang="zh-CN" sz="1600" u="none" cap="none" strike="noStrike">
                <a:solidFill>
                  <a:srgbClr val="000000"/>
                </a:solidFill>
                <a:latin typeface="Times"/>
                <a:ea typeface="Times"/>
                <a:cs typeface="Times"/>
                <a:sym typeface="Times"/>
              </a:rPr>
              <a:t>In DenseNet, classifier uses features of all complexity levels. It tends to give more smooth decision boundaries. </a:t>
            </a:r>
            <a:endParaRPr b="0" i="0" sz="1600" u="none" cap="none" strike="noStrike">
              <a:solidFill>
                <a:srgbClr val="000000"/>
              </a:solidFill>
              <a:latin typeface="Times"/>
              <a:ea typeface="Times"/>
              <a:cs typeface="Times"/>
              <a:sym typeface="Times"/>
            </a:endParaRPr>
          </a:p>
        </p:txBody>
      </p:sp>
      <p:pic>
        <p:nvPicPr>
          <p:cNvPr id="252" name="Google Shape;252;p12"/>
          <p:cNvPicPr preferRelativeResize="0"/>
          <p:nvPr/>
        </p:nvPicPr>
        <p:blipFill rotWithShape="1">
          <a:blip r:embed="rId3">
            <a:alphaModFix/>
          </a:blip>
          <a:srcRect b="0" l="0" r="0" t="2251"/>
          <a:stretch/>
        </p:blipFill>
        <p:spPr>
          <a:xfrm>
            <a:off x="527050" y="2352040"/>
            <a:ext cx="5317490" cy="2418715"/>
          </a:xfrm>
          <a:prstGeom prst="rect">
            <a:avLst/>
          </a:prstGeom>
          <a:noFill/>
          <a:ln>
            <a:noFill/>
          </a:ln>
        </p:spPr>
      </p:pic>
      <p:pic>
        <p:nvPicPr>
          <p:cNvPr id="253" name="Google Shape;253;p12"/>
          <p:cNvPicPr preferRelativeResize="0"/>
          <p:nvPr/>
        </p:nvPicPr>
        <p:blipFill rotWithShape="1">
          <a:blip r:embed="rId4">
            <a:alphaModFix/>
          </a:blip>
          <a:srcRect b="13582" l="3511" r="4411" t="0"/>
          <a:stretch/>
        </p:blipFill>
        <p:spPr>
          <a:xfrm>
            <a:off x="383540" y="5199380"/>
            <a:ext cx="5956935" cy="1052195"/>
          </a:xfrm>
          <a:prstGeom prst="rect">
            <a:avLst/>
          </a:prstGeom>
          <a:noFill/>
          <a:ln>
            <a:noFill/>
          </a:ln>
        </p:spPr>
      </p:pic>
      <p:sp>
        <p:nvSpPr>
          <p:cNvPr id="254" name="Google Shape;254;p12"/>
          <p:cNvSpPr txBox="1"/>
          <p:nvPr/>
        </p:nvSpPr>
        <p:spPr>
          <a:xfrm>
            <a:off x="2329815" y="6251575"/>
            <a:ext cx="2540000" cy="30670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400" u="none" cap="none" strike="noStrike">
                <a:solidFill>
                  <a:srgbClr val="000000"/>
                </a:solidFill>
                <a:latin typeface="Times"/>
                <a:ea typeface="Times"/>
                <a:cs typeface="Times"/>
                <a:sym typeface="Times"/>
              </a:rPr>
              <a:t>the structure of DenseNet</a:t>
            </a:r>
            <a:endParaRPr b="0" i="0" sz="1400" u="none" cap="none" strike="noStrike">
              <a:solidFill>
                <a:srgbClr val="000000"/>
              </a:solidFill>
              <a:latin typeface="Times"/>
              <a:ea typeface="Times"/>
              <a:cs typeface="Times"/>
              <a:sym typeface="Time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13"/>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260" name="Google Shape;260;p13"/>
          <p:cNvSpPr txBox="1"/>
          <p:nvPr/>
        </p:nvSpPr>
        <p:spPr>
          <a:xfrm>
            <a:off x="248920" y="0"/>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3600"/>
              <a:buFont typeface="Times New Roman"/>
              <a:buNone/>
            </a:pPr>
            <a:r>
              <a:rPr b="0" i="0" lang="zh-CN" sz="3200" u="none" cap="none" strike="noStrike">
                <a:solidFill>
                  <a:schemeClr val="dk1"/>
                </a:solidFill>
                <a:latin typeface="Times New Roman"/>
                <a:ea typeface="Times New Roman"/>
                <a:cs typeface="Times New Roman"/>
                <a:sym typeface="Times New Roman"/>
              </a:rPr>
              <a:t>ResNet vs DenseNet</a:t>
            </a:r>
            <a:endParaRPr b="0" i="0" sz="3200" u="none" cap="none" strike="noStrike">
              <a:solidFill>
                <a:schemeClr val="dk1"/>
              </a:solidFill>
              <a:latin typeface="Times New Roman"/>
              <a:ea typeface="Times New Roman"/>
              <a:cs typeface="Times New Roman"/>
              <a:sym typeface="Times New Roman"/>
            </a:endParaRPr>
          </a:p>
        </p:txBody>
      </p:sp>
      <p:pic>
        <p:nvPicPr>
          <p:cNvPr descr="表格&#10;&#10;描述已自动生成" id="261" name="Google Shape;261;p13"/>
          <p:cNvPicPr preferRelativeResize="0"/>
          <p:nvPr/>
        </p:nvPicPr>
        <p:blipFill rotWithShape="1">
          <a:blip r:embed="rId3">
            <a:alphaModFix/>
          </a:blip>
          <a:srcRect b="0" l="0" r="0" t="0"/>
          <a:stretch/>
        </p:blipFill>
        <p:spPr>
          <a:xfrm>
            <a:off x="391795" y="2259965"/>
            <a:ext cx="2810510" cy="3624580"/>
          </a:xfrm>
          <a:prstGeom prst="rect">
            <a:avLst/>
          </a:prstGeom>
          <a:noFill/>
          <a:ln>
            <a:noFill/>
          </a:ln>
        </p:spPr>
      </p:pic>
      <p:sp>
        <p:nvSpPr>
          <p:cNvPr id="262" name="Google Shape;262;p13"/>
          <p:cNvSpPr txBox="1"/>
          <p:nvPr/>
        </p:nvSpPr>
        <p:spPr>
          <a:xfrm>
            <a:off x="391795" y="1177925"/>
            <a:ext cx="5991225" cy="82994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During  model training, I divided the training data into 10200 pictures for training, 900 for validation and 900 for testing. And the pictures are all randomly scrambled and resized and normalized.</a:t>
            </a:r>
            <a:endParaRPr b="0" i="0" sz="1600" u="none" cap="none" strike="noStrike">
              <a:solidFill>
                <a:srgbClr val="000000"/>
              </a:solidFill>
              <a:latin typeface="Times"/>
              <a:ea typeface="Times"/>
              <a:cs typeface="Times"/>
              <a:sym typeface="Times"/>
            </a:endParaRPr>
          </a:p>
        </p:txBody>
      </p:sp>
      <p:pic>
        <p:nvPicPr>
          <p:cNvPr descr="密集网" id="263" name="Google Shape;263;p13"/>
          <p:cNvPicPr preferRelativeResize="0"/>
          <p:nvPr/>
        </p:nvPicPr>
        <p:blipFill rotWithShape="1">
          <a:blip r:embed="rId4">
            <a:alphaModFix/>
          </a:blip>
          <a:srcRect b="15782" l="0" r="0" t="0"/>
          <a:stretch/>
        </p:blipFill>
        <p:spPr>
          <a:xfrm>
            <a:off x="6383020" y="737235"/>
            <a:ext cx="5497195" cy="2415540"/>
          </a:xfrm>
          <a:prstGeom prst="rect">
            <a:avLst/>
          </a:prstGeom>
          <a:noFill/>
          <a:ln>
            <a:noFill/>
          </a:ln>
        </p:spPr>
      </p:pic>
      <p:pic>
        <p:nvPicPr>
          <p:cNvPr descr="表格&#10;&#10;描述已自动生成" id="264" name="Google Shape;264;p13"/>
          <p:cNvPicPr preferRelativeResize="0"/>
          <p:nvPr/>
        </p:nvPicPr>
        <p:blipFill rotWithShape="1">
          <a:blip r:embed="rId5">
            <a:alphaModFix/>
          </a:blip>
          <a:srcRect b="0" l="0" r="2620" t="0"/>
          <a:stretch/>
        </p:blipFill>
        <p:spPr>
          <a:xfrm>
            <a:off x="3202305" y="2259965"/>
            <a:ext cx="2736850" cy="3623945"/>
          </a:xfrm>
          <a:prstGeom prst="rect">
            <a:avLst/>
          </a:prstGeom>
          <a:noFill/>
          <a:ln>
            <a:noFill/>
          </a:ln>
        </p:spPr>
      </p:pic>
      <p:graphicFrame>
        <p:nvGraphicFramePr>
          <p:cNvPr id="265" name="Google Shape;265;p13"/>
          <p:cNvGraphicFramePr/>
          <p:nvPr/>
        </p:nvGraphicFramePr>
        <p:xfrm>
          <a:off x="6383020" y="3519170"/>
          <a:ext cx="3000000" cy="3000000"/>
        </p:xfrm>
        <a:graphic>
          <a:graphicData uri="http://schemas.openxmlformats.org/drawingml/2006/table">
            <a:tbl>
              <a:tblPr bandRow="1" firstRow="1">
                <a:noFill/>
                <a:tableStyleId>{BFAC2854-2E3E-4465-BB52-9ADD56F487F7}</a:tableStyleId>
              </a:tblPr>
              <a:tblGrid>
                <a:gridCol w="1564650"/>
                <a:gridCol w="2070725"/>
                <a:gridCol w="1944375"/>
              </a:tblGrid>
              <a:tr h="192400">
                <a:tc>
                  <a:txBody>
                    <a:bodyPr/>
                    <a:lstStyle/>
                    <a:p>
                      <a:pPr indent="0" lvl="0" marL="0" marR="0" rtl="0" algn="l">
                        <a:lnSpc>
                          <a:spcPct val="100000"/>
                        </a:lnSpc>
                        <a:spcBef>
                          <a:spcPts val="0"/>
                        </a:spcBef>
                        <a:spcAft>
                          <a:spcPts val="0"/>
                        </a:spcAft>
                        <a:buClr>
                          <a:srgbClr val="000000"/>
                        </a:buClr>
                        <a:buSzPts val="1400"/>
                        <a:buFont typeface="Arial"/>
                        <a:buNone/>
                      </a:pPr>
                      <a:r>
                        <a:t/>
                      </a:r>
                      <a:endParaRPr b="0" sz="1400" u="none" cap="none" strike="noStrike">
                        <a:solidFill>
                          <a:srgbClr val="000000"/>
                        </a:solidFill>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400"/>
                        <a:buFont typeface="Arial"/>
                        <a:buNone/>
                      </a:pPr>
                      <a:r>
                        <a:rPr b="1" lang="zh-CN" sz="1400" u="none" cap="none" strike="noStrike">
                          <a:solidFill>
                            <a:schemeClr val="lt1"/>
                          </a:solidFill>
                          <a:latin typeface="Times"/>
                          <a:ea typeface="Times"/>
                          <a:cs typeface="Times"/>
                          <a:sym typeface="Times"/>
                        </a:rPr>
                        <a:t>ResNet</a:t>
                      </a:r>
                      <a:endParaRPr b="1" sz="1400" u="none" cap="none" strike="noStrike">
                        <a:solidFill>
                          <a:schemeClr val="lt1"/>
                        </a:solidFill>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400"/>
                        <a:buFont typeface="Arial"/>
                        <a:buNone/>
                      </a:pPr>
                      <a:r>
                        <a:rPr b="1" lang="zh-CN" sz="1400" u="none" cap="none" strike="noStrike">
                          <a:solidFill>
                            <a:schemeClr val="lt1"/>
                          </a:solidFill>
                          <a:latin typeface="Times"/>
                          <a:ea typeface="Times"/>
                          <a:cs typeface="Times"/>
                          <a:sym typeface="Times"/>
                        </a:rPr>
                        <a:t>DenseNet</a:t>
                      </a:r>
                      <a:endParaRPr b="1" sz="1400" u="none" cap="none" strike="noStrike">
                        <a:solidFill>
                          <a:schemeClr val="lt1"/>
                        </a:solidFill>
                        <a:latin typeface="Times"/>
                        <a:ea typeface="Times"/>
                        <a:cs typeface="Times"/>
                        <a:sym typeface="Times"/>
                      </a:endParaRPr>
                    </a:p>
                  </a:txBody>
                  <a:tcPr marT="0" marB="0" marR="0" marL="0" anchor="ctr"/>
                </a:tc>
              </a:tr>
              <a:tr h="930275">
                <a:tc>
                  <a:txBody>
                    <a:bodyPr/>
                    <a:lstStyle/>
                    <a:p>
                      <a:pPr indent="0" lvl="0" marL="0" marR="0" rtl="0" algn="l">
                        <a:lnSpc>
                          <a:spcPct val="100000"/>
                        </a:lnSpc>
                        <a:spcBef>
                          <a:spcPts val="0"/>
                        </a:spcBef>
                        <a:spcAft>
                          <a:spcPts val="0"/>
                        </a:spcAft>
                        <a:buClr>
                          <a:srgbClr val="000000"/>
                        </a:buClr>
                        <a:buSzPts val="1200"/>
                        <a:buFont typeface="Arial"/>
                        <a:buNone/>
                      </a:pPr>
                      <a:r>
                        <a:rPr b="1" lang="zh-CN" sz="1200" u="none" cap="none" strike="noStrike">
                          <a:solidFill>
                            <a:srgbClr val="000000"/>
                          </a:solidFill>
                          <a:latin typeface="Times"/>
                          <a:ea typeface="Times"/>
                          <a:cs typeface="Times"/>
                          <a:sym typeface="Times"/>
                        </a:rPr>
                        <a:t>Innovation</a:t>
                      </a:r>
                      <a:endParaRPr b="1" sz="1200" u="none" cap="none" strike="noStrike">
                        <a:solidFill>
                          <a:srgbClr val="000000"/>
                        </a:solidFill>
                        <a:latin typeface="Times"/>
                        <a:ea typeface="Times"/>
                        <a:cs typeface="Times"/>
                        <a:sym typeface="Times"/>
                      </a:endParaRPr>
                    </a:p>
                  </a:txBody>
                  <a:tcPr marT="0" marB="0" marR="0" marL="0" anchor="ctr"/>
                </a:tc>
                <a:tc>
                  <a:txBody>
                    <a:bodyPr/>
                    <a:lstStyle/>
                    <a:p>
                      <a:pPr indent="-285750" lvl="0" marL="285750" marR="0" rtl="0" algn="l">
                        <a:lnSpc>
                          <a:spcPct val="100000"/>
                        </a:lnSpc>
                        <a:spcBef>
                          <a:spcPts val="0"/>
                        </a:spcBef>
                        <a:spcAft>
                          <a:spcPts val="0"/>
                        </a:spcAft>
                        <a:buClr>
                          <a:srgbClr val="000000"/>
                        </a:buClr>
                        <a:buSzPts val="1200"/>
                        <a:buFont typeface="Noto Sans Symbols"/>
                        <a:buChar char="⮚"/>
                      </a:pPr>
                      <a:r>
                        <a:rPr lang="zh-CN" sz="1200" u="none" cap="none" strike="noStrike">
                          <a:solidFill>
                            <a:srgbClr val="000000"/>
                          </a:solidFill>
                          <a:latin typeface="Times"/>
                          <a:ea typeface="Times"/>
                          <a:cs typeface="Times"/>
                          <a:sym typeface="Times"/>
                        </a:rPr>
                        <a:t>Residual learning</a:t>
                      </a:r>
                      <a:endParaRPr sz="1200" u="none" cap="none" strike="noStrike">
                        <a:solidFill>
                          <a:srgbClr val="000000"/>
                        </a:solidFill>
                        <a:latin typeface="Times"/>
                        <a:ea typeface="Times"/>
                        <a:cs typeface="Times"/>
                        <a:sym typeface="Times"/>
                      </a:endParaRPr>
                    </a:p>
                    <a:p>
                      <a:pPr indent="-285750" lvl="0" marL="285750" marR="0" rtl="0" algn="l">
                        <a:lnSpc>
                          <a:spcPct val="100000"/>
                        </a:lnSpc>
                        <a:spcBef>
                          <a:spcPts val="0"/>
                        </a:spcBef>
                        <a:spcAft>
                          <a:spcPts val="0"/>
                        </a:spcAft>
                        <a:buClr>
                          <a:srgbClr val="000000"/>
                        </a:buClr>
                        <a:buSzPts val="1200"/>
                        <a:buFont typeface="Noto Sans Symbols"/>
                        <a:buChar char="⮚"/>
                      </a:pPr>
                      <a:r>
                        <a:rPr lang="zh-CN" sz="1200" u="none" cap="none" strike="noStrike">
                          <a:solidFill>
                            <a:srgbClr val="000000"/>
                          </a:solidFill>
                          <a:latin typeface="Times"/>
                          <a:ea typeface="Times"/>
                          <a:cs typeface="Times"/>
                          <a:sym typeface="Times"/>
                        </a:rPr>
                        <a:t>shortcut connection</a:t>
                      </a:r>
                      <a:endParaRPr sz="1200" u="none" cap="none" strike="noStrike">
                        <a:solidFill>
                          <a:srgbClr val="000000"/>
                        </a:solidFill>
                        <a:latin typeface="Times"/>
                        <a:ea typeface="Times"/>
                        <a:cs typeface="Times"/>
                        <a:sym typeface="Times"/>
                      </a:endParaRPr>
                    </a:p>
                    <a:p>
                      <a:pPr indent="-285750" lvl="0" marL="285750" marR="0" rtl="0" algn="l">
                        <a:lnSpc>
                          <a:spcPct val="100000"/>
                        </a:lnSpc>
                        <a:spcBef>
                          <a:spcPts val="0"/>
                        </a:spcBef>
                        <a:spcAft>
                          <a:spcPts val="0"/>
                        </a:spcAft>
                        <a:buClr>
                          <a:srgbClr val="000000"/>
                        </a:buClr>
                        <a:buSzPts val="1200"/>
                        <a:buFont typeface="Noto Sans Symbols"/>
                        <a:buChar char="⮚"/>
                      </a:pPr>
                      <a:r>
                        <a:rPr lang="zh-CN" sz="1200" u="none" cap="none" strike="noStrike">
                          <a:solidFill>
                            <a:srgbClr val="000000"/>
                          </a:solidFill>
                          <a:latin typeface="Times"/>
                          <a:ea typeface="Times"/>
                          <a:cs typeface="Times"/>
                          <a:sym typeface="Times"/>
                        </a:rPr>
                        <a:t>Deepening the network without degradation</a:t>
                      </a:r>
                      <a:endParaRPr sz="1200" u="none" cap="none" strike="noStrike">
                        <a:solidFill>
                          <a:srgbClr val="000000"/>
                        </a:solidFill>
                        <a:latin typeface="Times"/>
                        <a:ea typeface="Times"/>
                        <a:cs typeface="Times"/>
                        <a:sym typeface="Times"/>
                      </a:endParaRPr>
                    </a:p>
                  </a:txBody>
                  <a:tcPr marT="0" marB="0" marR="0" marL="0" anchor="ctr"/>
                </a:tc>
                <a:tc>
                  <a:txBody>
                    <a:bodyPr/>
                    <a:lstStyle/>
                    <a:p>
                      <a:pPr indent="-285750" lvl="0" marL="285750" marR="0" rtl="0" algn="l">
                        <a:lnSpc>
                          <a:spcPct val="100000"/>
                        </a:lnSpc>
                        <a:spcBef>
                          <a:spcPts val="0"/>
                        </a:spcBef>
                        <a:spcAft>
                          <a:spcPts val="0"/>
                        </a:spcAft>
                        <a:buClr>
                          <a:srgbClr val="000000"/>
                        </a:buClr>
                        <a:buSzPts val="1200"/>
                        <a:buFont typeface="Noto Sans Symbols"/>
                        <a:buChar char="⮚"/>
                      </a:pPr>
                      <a:r>
                        <a:rPr lang="zh-CN" sz="1200" u="none" cap="none" strike="noStrike">
                          <a:solidFill>
                            <a:srgbClr val="000000"/>
                          </a:solidFill>
                          <a:latin typeface="Times"/>
                          <a:ea typeface="Times"/>
                          <a:cs typeface="Times"/>
                          <a:sym typeface="Times"/>
                        </a:rPr>
                        <a:t>Dense shortcut connections</a:t>
                      </a:r>
                      <a:endParaRPr sz="1200" u="none" cap="none" strike="noStrike">
                        <a:solidFill>
                          <a:srgbClr val="000000"/>
                        </a:solidFill>
                        <a:latin typeface="Times"/>
                        <a:ea typeface="Times"/>
                        <a:cs typeface="Times"/>
                        <a:sym typeface="Times"/>
                      </a:endParaRPr>
                    </a:p>
                    <a:p>
                      <a:pPr indent="-285750" lvl="0" marL="285750" marR="0" rtl="0" algn="l">
                        <a:lnSpc>
                          <a:spcPct val="100000"/>
                        </a:lnSpc>
                        <a:spcBef>
                          <a:spcPts val="0"/>
                        </a:spcBef>
                        <a:spcAft>
                          <a:spcPts val="0"/>
                        </a:spcAft>
                        <a:buClr>
                          <a:srgbClr val="000000"/>
                        </a:buClr>
                        <a:buSzPts val="1200"/>
                        <a:buFont typeface="Noto Sans Symbols"/>
                        <a:buChar char="⮚"/>
                      </a:pPr>
                      <a:r>
                        <a:rPr lang="zh-CN" sz="1200" u="none" cap="none" strike="noStrike">
                          <a:solidFill>
                            <a:srgbClr val="000000"/>
                          </a:solidFill>
                          <a:latin typeface="Times"/>
                          <a:ea typeface="Times"/>
                          <a:cs typeface="Times"/>
                          <a:sym typeface="Times"/>
                        </a:rPr>
                        <a:t>Feature reuse</a:t>
                      </a:r>
                      <a:endParaRPr sz="1200" u="none" cap="none" strike="noStrike">
                        <a:solidFill>
                          <a:srgbClr val="000000"/>
                        </a:solidFill>
                        <a:latin typeface="Times"/>
                        <a:ea typeface="Times"/>
                        <a:cs typeface="Times"/>
                        <a:sym typeface="Times"/>
                      </a:endParaRPr>
                    </a:p>
                    <a:p>
                      <a:pPr indent="-285750" lvl="0" marL="285750" marR="0" rtl="0" algn="l">
                        <a:lnSpc>
                          <a:spcPct val="100000"/>
                        </a:lnSpc>
                        <a:spcBef>
                          <a:spcPts val="0"/>
                        </a:spcBef>
                        <a:spcAft>
                          <a:spcPts val="0"/>
                        </a:spcAft>
                        <a:buClr>
                          <a:srgbClr val="000000"/>
                        </a:buClr>
                        <a:buSzPts val="1200"/>
                        <a:buFont typeface="Noto Sans Symbols"/>
                        <a:buChar char="⮚"/>
                      </a:pPr>
                      <a:r>
                        <a:rPr lang="zh-CN" sz="1200" u="none" cap="none" strike="noStrike">
                          <a:solidFill>
                            <a:srgbClr val="000000"/>
                          </a:solidFill>
                          <a:latin typeface="Times"/>
                          <a:ea typeface="Times"/>
                          <a:cs typeface="Times"/>
                          <a:sym typeface="Times"/>
                        </a:rPr>
                        <a:t>Introduce transition layer</a:t>
                      </a:r>
                      <a:endParaRPr sz="1200" u="none" cap="none" strike="noStrike">
                        <a:solidFill>
                          <a:srgbClr val="000000"/>
                        </a:solidFill>
                        <a:latin typeface="Times"/>
                        <a:ea typeface="Times"/>
                        <a:cs typeface="Times"/>
                        <a:sym typeface="Times"/>
                      </a:endParaRPr>
                    </a:p>
                  </a:txBody>
                  <a:tcPr marT="0" marB="0" marR="0" marL="0" anchor="ctr"/>
                </a:tc>
              </a:tr>
              <a:tr h="193050">
                <a:tc>
                  <a:txBody>
                    <a:bodyPr/>
                    <a:lstStyle/>
                    <a:p>
                      <a:pPr indent="0" lvl="0" marL="0" marR="0" rtl="0" algn="l">
                        <a:lnSpc>
                          <a:spcPct val="100000"/>
                        </a:lnSpc>
                        <a:spcBef>
                          <a:spcPts val="0"/>
                        </a:spcBef>
                        <a:spcAft>
                          <a:spcPts val="0"/>
                        </a:spcAft>
                        <a:buClr>
                          <a:srgbClr val="000000"/>
                        </a:buClr>
                        <a:buSzPts val="1200"/>
                        <a:buFont typeface="Arial"/>
                        <a:buNone/>
                      </a:pPr>
                      <a:r>
                        <a:rPr b="1" lang="zh-CN" sz="1200" u="none" cap="none" strike="noStrike">
                          <a:solidFill>
                            <a:srgbClr val="000000"/>
                          </a:solidFill>
                          <a:latin typeface="Times"/>
                          <a:ea typeface="Times"/>
                          <a:cs typeface="Times"/>
                          <a:sym typeface="Times"/>
                        </a:rPr>
                        <a:t>Stitching method</a:t>
                      </a:r>
                      <a:endParaRPr b="1" sz="1200" u="none" cap="none" strike="noStrike">
                        <a:solidFill>
                          <a:srgbClr val="000000"/>
                        </a:solidFill>
                        <a:latin typeface="Times"/>
                        <a:ea typeface="Times"/>
                        <a:cs typeface="Times"/>
                        <a:sym typeface="Times"/>
                      </a:endParaRPr>
                    </a:p>
                  </a:txBody>
                  <a:tcPr marT="0" marB="0" marR="0" marL="0" anchor="ctr"/>
                </a:tc>
                <a:tc>
                  <a:txBody>
                    <a:bodyPr/>
                    <a:lstStyle/>
                    <a:p>
                      <a:pPr indent="0" lvl="0" marL="0" marR="0" rtl="0" algn="l">
                        <a:lnSpc>
                          <a:spcPct val="100000"/>
                        </a:lnSpc>
                        <a:spcBef>
                          <a:spcPts val="0"/>
                        </a:spcBef>
                        <a:spcAft>
                          <a:spcPts val="0"/>
                        </a:spcAft>
                        <a:buClr>
                          <a:srgbClr val="000000"/>
                        </a:buClr>
                        <a:buSzPts val="1200"/>
                        <a:buFont typeface="Arial"/>
                        <a:buNone/>
                      </a:pPr>
                      <a:r>
                        <a:rPr lang="zh-CN" sz="1200" u="none" cap="none" strike="noStrike">
                          <a:solidFill>
                            <a:srgbClr val="000000"/>
                          </a:solidFill>
                          <a:latin typeface="Times"/>
                          <a:ea typeface="Times"/>
                          <a:cs typeface="Times"/>
                          <a:sym typeface="Times"/>
                        </a:rPr>
                        <a:t>Element-wise add</a:t>
                      </a:r>
                      <a:endParaRPr sz="1200" u="none" cap="none" strike="noStrike">
                        <a:solidFill>
                          <a:srgbClr val="000000"/>
                        </a:solidFill>
                        <a:latin typeface="Times"/>
                        <a:ea typeface="Times"/>
                        <a:cs typeface="Times"/>
                        <a:sym typeface="Times"/>
                      </a:endParaRPr>
                    </a:p>
                  </a:txBody>
                  <a:tcPr marT="0" marB="0" marR="0" marL="0" anchor="ctr"/>
                </a:tc>
                <a:tc>
                  <a:txBody>
                    <a:bodyPr/>
                    <a:lstStyle/>
                    <a:p>
                      <a:pPr indent="0" lvl="0" marL="0" marR="0" rtl="0" algn="l">
                        <a:lnSpc>
                          <a:spcPct val="100000"/>
                        </a:lnSpc>
                        <a:spcBef>
                          <a:spcPts val="0"/>
                        </a:spcBef>
                        <a:spcAft>
                          <a:spcPts val="0"/>
                        </a:spcAft>
                        <a:buClr>
                          <a:srgbClr val="000000"/>
                        </a:buClr>
                        <a:buSzPts val="1200"/>
                        <a:buFont typeface="Arial"/>
                        <a:buNone/>
                      </a:pPr>
                      <a:r>
                        <a:rPr lang="zh-CN" sz="1200" u="none" cap="none" strike="noStrike">
                          <a:solidFill>
                            <a:srgbClr val="000000"/>
                          </a:solidFill>
                          <a:latin typeface="Times"/>
                          <a:ea typeface="Times"/>
                          <a:cs typeface="Times"/>
                          <a:sym typeface="Times"/>
                        </a:rPr>
                        <a:t>Concatenate</a:t>
                      </a:r>
                      <a:endParaRPr sz="1200" u="none" cap="none" strike="noStrike">
                        <a:solidFill>
                          <a:srgbClr val="000000"/>
                        </a:solidFill>
                        <a:latin typeface="Times"/>
                        <a:ea typeface="Times"/>
                        <a:cs typeface="Times"/>
                        <a:sym typeface="Times"/>
                      </a:endParaRPr>
                    </a:p>
                  </a:txBody>
                  <a:tcPr marT="0" marB="0" marR="0" marL="0" anchor="ctr"/>
                </a:tc>
              </a:tr>
              <a:tr h="384800">
                <a:tc>
                  <a:txBody>
                    <a:bodyPr/>
                    <a:lstStyle/>
                    <a:p>
                      <a:pPr indent="0" lvl="0" marL="0" marR="0" rtl="0" algn="l">
                        <a:lnSpc>
                          <a:spcPct val="100000"/>
                        </a:lnSpc>
                        <a:spcBef>
                          <a:spcPts val="0"/>
                        </a:spcBef>
                        <a:spcAft>
                          <a:spcPts val="0"/>
                        </a:spcAft>
                        <a:buClr>
                          <a:srgbClr val="000000"/>
                        </a:buClr>
                        <a:buSzPts val="1200"/>
                        <a:buFont typeface="Arial"/>
                        <a:buNone/>
                      </a:pPr>
                      <a:r>
                        <a:rPr b="1" lang="zh-CN" sz="1200" u="none" cap="none" strike="noStrike">
                          <a:solidFill>
                            <a:srgbClr val="000000"/>
                          </a:solidFill>
                          <a:latin typeface="Times"/>
                          <a:ea typeface="Times"/>
                          <a:cs typeface="Times"/>
                          <a:sym typeface="Times"/>
                        </a:rPr>
                        <a:t>Speed of training</a:t>
                      </a:r>
                      <a:endParaRPr b="1" sz="1200" u="none" cap="none" strike="noStrike">
                        <a:solidFill>
                          <a:srgbClr val="000000"/>
                        </a:solidFill>
                        <a:latin typeface="Times"/>
                        <a:ea typeface="Times"/>
                        <a:cs typeface="Times"/>
                        <a:sym typeface="Times"/>
                      </a:endParaRPr>
                    </a:p>
                  </a:txBody>
                  <a:tcPr marT="0" marB="0" marR="0" marL="0" anchor="ctr"/>
                </a:tc>
                <a:tc>
                  <a:txBody>
                    <a:bodyPr/>
                    <a:lstStyle/>
                    <a:p>
                      <a:pPr indent="0" lvl="0" marL="0" marR="0" rtl="0" algn="l">
                        <a:lnSpc>
                          <a:spcPct val="100000"/>
                        </a:lnSpc>
                        <a:spcBef>
                          <a:spcPts val="0"/>
                        </a:spcBef>
                        <a:spcAft>
                          <a:spcPts val="0"/>
                        </a:spcAft>
                        <a:buClr>
                          <a:srgbClr val="000000"/>
                        </a:buClr>
                        <a:buSzPts val="1200"/>
                        <a:buFont typeface="Arial"/>
                        <a:buNone/>
                      </a:pPr>
                      <a:r>
                        <a:rPr lang="zh-CN" sz="1200" u="none" cap="none" strike="noStrike">
                          <a:solidFill>
                            <a:srgbClr val="000000"/>
                          </a:solidFill>
                          <a:latin typeface="Times"/>
                          <a:ea typeface="Times"/>
                          <a:cs typeface="Times"/>
                          <a:sym typeface="Times"/>
                        </a:rPr>
                        <a:t>Quick</a:t>
                      </a:r>
                      <a:endParaRPr sz="1200" u="none" cap="none" strike="noStrike">
                        <a:solidFill>
                          <a:srgbClr val="000000"/>
                        </a:solidFill>
                        <a:latin typeface="Times"/>
                        <a:ea typeface="Times"/>
                        <a:cs typeface="Times"/>
                        <a:sym typeface="Times"/>
                      </a:endParaRPr>
                    </a:p>
                  </a:txBody>
                  <a:tcPr marT="0" marB="0" marR="0" marL="0" anchor="ctr"/>
                </a:tc>
                <a:tc>
                  <a:txBody>
                    <a:bodyPr/>
                    <a:lstStyle/>
                    <a:p>
                      <a:pPr indent="0" lvl="0" marL="0" marR="0" rtl="0" algn="l">
                        <a:lnSpc>
                          <a:spcPct val="100000"/>
                        </a:lnSpc>
                        <a:spcBef>
                          <a:spcPts val="0"/>
                        </a:spcBef>
                        <a:spcAft>
                          <a:spcPts val="0"/>
                        </a:spcAft>
                        <a:buClr>
                          <a:srgbClr val="000000"/>
                        </a:buClr>
                        <a:buSzPts val="1200"/>
                        <a:buFont typeface="Arial"/>
                        <a:buNone/>
                      </a:pPr>
                      <a:r>
                        <a:rPr lang="zh-CN" sz="1200" u="none" cap="none" strike="noStrike">
                          <a:solidFill>
                            <a:srgbClr val="000000"/>
                          </a:solidFill>
                          <a:latin typeface="Times"/>
                          <a:ea typeface="Times"/>
                          <a:cs typeface="Times"/>
                          <a:sym typeface="Times"/>
                        </a:rPr>
                        <a:t>Slow</a:t>
                      </a:r>
                      <a:endParaRPr sz="1200" u="none" cap="none" strike="noStrike">
                        <a:solidFill>
                          <a:srgbClr val="000000"/>
                        </a:solidFill>
                        <a:latin typeface="Times"/>
                        <a:ea typeface="Times"/>
                        <a:cs typeface="Times"/>
                        <a:sym typeface="Times"/>
                      </a:endParaRPr>
                    </a:p>
                  </a:txBody>
                  <a:tcPr marT="0" marB="0" marR="0" marL="0" anchor="ctr"/>
                </a:tc>
              </a:tr>
              <a:tr h="385450">
                <a:tc>
                  <a:txBody>
                    <a:bodyPr/>
                    <a:lstStyle/>
                    <a:p>
                      <a:pPr indent="0" lvl="0" marL="0" marR="0" rtl="0" algn="l">
                        <a:lnSpc>
                          <a:spcPct val="100000"/>
                        </a:lnSpc>
                        <a:spcBef>
                          <a:spcPts val="0"/>
                        </a:spcBef>
                        <a:spcAft>
                          <a:spcPts val="0"/>
                        </a:spcAft>
                        <a:buClr>
                          <a:srgbClr val="000000"/>
                        </a:buClr>
                        <a:buSzPts val="1200"/>
                        <a:buFont typeface="Arial"/>
                        <a:buNone/>
                      </a:pPr>
                      <a:r>
                        <a:rPr b="1" lang="zh-CN" sz="1200" u="none" cap="none" strike="noStrike">
                          <a:solidFill>
                            <a:srgbClr val="000000"/>
                          </a:solidFill>
                          <a:latin typeface="Times"/>
                          <a:ea typeface="Times"/>
                          <a:cs typeface="Times"/>
                          <a:sym typeface="Times"/>
                        </a:rPr>
                        <a:t>Number of participants</a:t>
                      </a:r>
                      <a:endParaRPr b="1" sz="1200" u="none" cap="none" strike="noStrike">
                        <a:solidFill>
                          <a:srgbClr val="000000"/>
                        </a:solidFill>
                        <a:latin typeface="Times"/>
                        <a:ea typeface="Times"/>
                        <a:cs typeface="Times"/>
                        <a:sym typeface="Times"/>
                      </a:endParaRPr>
                    </a:p>
                  </a:txBody>
                  <a:tcPr marT="0" marB="0" marR="0" marL="0" anchor="ctr"/>
                </a:tc>
                <a:tc>
                  <a:txBody>
                    <a:bodyPr/>
                    <a:lstStyle/>
                    <a:p>
                      <a:pPr indent="0" lvl="0" marL="0" marR="0" rtl="0" algn="l">
                        <a:lnSpc>
                          <a:spcPct val="100000"/>
                        </a:lnSpc>
                        <a:spcBef>
                          <a:spcPts val="0"/>
                        </a:spcBef>
                        <a:spcAft>
                          <a:spcPts val="0"/>
                        </a:spcAft>
                        <a:buClr>
                          <a:srgbClr val="000000"/>
                        </a:buClr>
                        <a:buSzPts val="1200"/>
                        <a:buFont typeface="Arial"/>
                        <a:buNone/>
                      </a:pPr>
                      <a:r>
                        <a:rPr lang="zh-CN" sz="1200" u="none" cap="none" strike="noStrike">
                          <a:solidFill>
                            <a:srgbClr val="000000"/>
                          </a:solidFill>
                          <a:latin typeface="Times"/>
                          <a:ea typeface="Times"/>
                          <a:cs typeface="Times"/>
                          <a:sym typeface="Times"/>
                        </a:rPr>
                        <a:t>More</a:t>
                      </a:r>
                      <a:endParaRPr sz="1200" u="none" cap="none" strike="noStrike">
                        <a:solidFill>
                          <a:srgbClr val="000000"/>
                        </a:solidFill>
                        <a:latin typeface="Times"/>
                        <a:ea typeface="Times"/>
                        <a:cs typeface="Times"/>
                        <a:sym typeface="Times"/>
                      </a:endParaRPr>
                    </a:p>
                  </a:txBody>
                  <a:tcPr marT="0" marB="0" marR="0" marL="0" anchor="ctr"/>
                </a:tc>
                <a:tc>
                  <a:txBody>
                    <a:bodyPr/>
                    <a:lstStyle/>
                    <a:p>
                      <a:pPr indent="0" lvl="0" marL="0" marR="0" rtl="0" algn="l">
                        <a:lnSpc>
                          <a:spcPct val="100000"/>
                        </a:lnSpc>
                        <a:spcBef>
                          <a:spcPts val="0"/>
                        </a:spcBef>
                        <a:spcAft>
                          <a:spcPts val="0"/>
                        </a:spcAft>
                        <a:buClr>
                          <a:srgbClr val="000000"/>
                        </a:buClr>
                        <a:buSzPts val="1200"/>
                        <a:buFont typeface="Arial"/>
                        <a:buNone/>
                      </a:pPr>
                      <a:r>
                        <a:rPr lang="zh-CN" sz="1200" u="none" cap="none" strike="noStrike">
                          <a:solidFill>
                            <a:srgbClr val="000000"/>
                          </a:solidFill>
                          <a:latin typeface="Times"/>
                          <a:ea typeface="Times"/>
                          <a:cs typeface="Times"/>
                          <a:sym typeface="Times"/>
                        </a:rPr>
                        <a:t>Less</a:t>
                      </a:r>
                      <a:endParaRPr sz="1200" u="none" cap="none" strike="noStrike">
                        <a:solidFill>
                          <a:srgbClr val="000000"/>
                        </a:solidFill>
                        <a:latin typeface="Times"/>
                        <a:ea typeface="Times"/>
                        <a:cs typeface="Times"/>
                        <a:sym typeface="Times"/>
                      </a:endParaRPr>
                    </a:p>
                  </a:txBody>
                  <a:tcPr marT="0" marB="0" marR="0" marL="0" anchor="ctr"/>
                </a:tc>
              </a:tr>
            </a:tbl>
          </a:graphicData>
        </a:graphic>
      </p:graphicFrame>
      <p:sp>
        <p:nvSpPr>
          <p:cNvPr id="266" name="Google Shape;266;p13"/>
          <p:cNvSpPr/>
          <p:nvPr/>
        </p:nvSpPr>
        <p:spPr>
          <a:xfrm>
            <a:off x="3097530" y="5626100"/>
            <a:ext cx="2211070" cy="182880"/>
          </a:xfrm>
          <a:prstGeom prst="roundRect">
            <a:avLst>
              <a:gd fmla="val 16667" name="adj"/>
            </a:avLst>
          </a:prstGeom>
          <a:noFill/>
          <a:ln cap="flat" cmpd="sng" w="28575">
            <a:solidFill>
              <a:srgbClr val="C00000"/>
            </a:solidFill>
            <a:prstDash val="dash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7" name="Google Shape;267;p13"/>
          <p:cNvSpPr/>
          <p:nvPr/>
        </p:nvSpPr>
        <p:spPr>
          <a:xfrm>
            <a:off x="248920" y="5557520"/>
            <a:ext cx="2211070" cy="182880"/>
          </a:xfrm>
          <a:prstGeom prst="roundRect">
            <a:avLst>
              <a:gd fmla="val 16667" name="adj"/>
            </a:avLst>
          </a:prstGeom>
          <a:noFill/>
          <a:ln cap="flat" cmpd="sng" w="28575">
            <a:solidFill>
              <a:srgbClr val="C00000"/>
            </a:solidFill>
            <a:prstDash val="dash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8" name="Google Shape;268;p13"/>
          <p:cNvSpPr txBox="1"/>
          <p:nvPr/>
        </p:nvSpPr>
        <p:spPr>
          <a:xfrm>
            <a:off x="1031875" y="6029325"/>
            <a:ext cx="4160520" cy="30670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400" u="none" cap="none" strike="noStrike">
                <a:solidFill>
                  <a:srgbClr val="000000"/>
                </a:solidFill>
                <a:latin typeface="Times"/>
                <a:ea typeface="Times"/>
                <a:cs typeface="Times"/>
                <a:sym typeface="Times"/>
              </a:rPr>
              <a:t>Comparison of the accuracy of the two models</a:t>
            </a:r>
            <a:endParaRPr b="0" i="0" sz="1400" u="none" cap="none" strike="noStrike">
              <a:solidFill>
                <a:srgbClr val="000000"/>
              </a:solidFill>
              <a:latin typeface="Times"/>
              <a:ea typeface="Times"/>
              <a:cs typeface="Times"/>
              <a:sym typeface="Times"/>
            </a:endParaRPr>
          </a:p>
        </p:txBody>
      </p:sp>
      <p:sp>
        <p:nvSpPr>
          <p:cNvPr id="269" name="Google Shape;269;p13"/>
          <p:cNvSpPr txBox="1"/>
          <p:nvPr/>
        </p:nvSpPr>
        <p:spPr>
          <a:xfrm>
            <a:off x="8237220" y="6043930"/>
            <a:ext cx="3016885" cy="30670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400" u="none" cap="none" strike="noStrike">
                <a:solidFill>
                  <a:srgbClr val="000000"/>
                </a:solidFill>
                <a:latin typeface="Times"/>
                <a:ea typeface="Times"/>
                <a:cs typeface="Times"/>
                <a:sym typeface="Times"/>
              </a:rPr>
              <a:t>Comparison of the two models</a:t>
            </a:r>
            <a:endParaRPr b="0" i="0" sz="1400" u="none" cap="none" strike="noStrike">
              <a:solidFill>
                <a:srgbClr val="000000"/>
              </a:solidFill>
              <a:latin typeface="Times"/>
              <a:ea typeface="Times"/>
              <a:cs typeface="Times"/>
              <a:sym typeface="Time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14"/>
          <p:cNvSpPr txBox="1"/>
          <p:nvPr/>
        </p:nvSpPr>
        <p:spPr>
          <a:xfrm>
            <a:off x="248920" y="103505"/>
            <a:ext cx="10515600" cy="114363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3600"/>
              <a:buFont typeface="Times New Roman"/>
              <a:buNone/>
            </a:pPr>
            <a:r>
              <a:rPr b="0" i="0" lang="zh-CN" sz="3200" u="none" cap="none" strike="noStrike">
                <a:solidFill>
                  <a:schemeClr val="dk1"/>
                </a:solidFill>
                <a:latin typeface="Times New Roman"/>
                <a:ea typeface="Times New Roman"/>
                <a:cs typeface="Times New Roman"/>
                <a:sym typeface="Times New Roman"/>
              </a:rPr>
              <a:t>Evaluation</a:t>
            </a:r>
            <a:endParaRPr b="0" i="0" sz="3200" u="none" cap="none" strike="noStrike">
              <a:solidFill>
                <a:schemeClr val="dk1"/>
              </a:solidFill>
              <a:latin typeface="Times New Roman"/>
              <a:ea typeface="Times New Roman"/>
              <a:cs typeface="Times New Roman"/>
              <a:sym typeface="Times New Roman"/>
            </a:endParaRPr>
          </a:p>
        </p:txBody>
      </p:sp>
      <p:sp>
        <p:nvSpPr>
          <p:cNvPr id="275" name="Google Shape;275;p14"/>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graphicFrame>
        <p:nvGraphicFramePr>
          <p:cNvPr id="276" name="Google Shape;276;p14"/>
          <p:cNvGraphicFramePr/>
          <p:nvPr/>
        </p:nvGraphicFramePr>
        <p:xfrm>
          <a:off x="694055" y="1247140"/>
          <a:ext cx="3000000" cy="3000000"/>
        </p:xfrm>
        <a:graphic>
          <a:graphicData uri="http://schemas.openxmlformats.org/drawingml/2006/table">
            <a:tbl>
              <a:tblPr bandRow="1" firstRow="1">
                <a:noFill/>
                <a:tableStyleId>{BFAC2854-2E3E-4465-BB52-9ADD56F487F7}</a:tableStyleId>
              </a:tblPr>
              <a:tblGrid>
                <a:gridCol w="4095125"/>
                <a:gridCol w="2003425"/>
                <a:gridCol w="1753875"/>
                <a:gridCol w="1566550"/>
                <a:gridCol w="1384925"/>
              </a:tblGrid>
              <a:tr h="691525">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solidFill>
                          <a:schemeClr val="lt1"/>
                        </a:solidFill>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solidFill>
                            <a:schemeClr val="lt1"/>
                          </a:solidFill>
                          <a:latin typeface="Times"/>
                          <a:ea typeface="Times"/>
                          <a:cs typeface="Times"/>
                          <a:sym typeface="Times"/>
                        </a:rPr>
                        <a:t>VGG</a:t>
                      </a:r>
                      <a:endParaRPr b="1" sz="1600" u="none" cap="none" strike="noStrike">
                        <a:solidFill>
                          <a:schemeClr val="lt1"/>
                        </a:solidFill>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solidFill>
                            <a:schemeClr val="lt1"/>
                          </a:solidFill>
                          <a:latin typeface="Times"/>
                          <a:ea typeface="Times"/>
                          <a:cs typeface="Times"/>
                          <a:sym typeface="Times"/>
                        </a:rPr>
                        <a:t>GoogLeNet</a:t>
                      </a:r>
                      <a:endParaRPr b="1" sz="1600" u="none" cap="none" strike="noStrike">
                        <a:solidFill>
                          <a:schemeClr val="lt1"/>
                        </a:solidFill>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solidFill>
                            <a:schemeClr val="lt1"/>
                          </a:solidFill>
                          <a:latin typeface="Times"/>
                          <a:ea typeface="Times"/>
                          <a:cs typeface="Times"/>
                          <a:sym typeface="Times"/>
                        </a:rPr>
                        <a:t>ResNet</a:t>
                      </a:r>
                      <a:endParaRPr b="1" sz="1600" u="none" cap="none" strike="noStrike">
                        <a:solidFill>
                          <a:schemeClr val="lt1"/>
                        </a:solidFill>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solidFill>
                            <a:schemeClr val="lt1"/>
                          </a:solidFill>
                          <a:latin typeface="Times"/>
                          <a:ea typeface="Times"/>
                          <a:cs typeface="Times"/>
                          <a:sym typeface="Times"/>
                        </a:rPr>
                        <a:t>DesnNet</a:t>
                      </a:r>
                      <a:endParaRPr b="1" sz="1600" u="none" cap="none" strike="noStrike">
                        <a:solidFill>
                          <a:schemeClr val="lt1"/>
                        </a:solidFill>
                        <a:latin typeface="Times"/>
                        <a:ea typeface="Times"/>
                        <a:cs typeface="Times"/>
                        <a:sym typeface="Times"/>
                      </a:endParaRPr>
                    </a:p>
                  </a:txBody>
                  <a:tcPr marT="0" marB="0" marR="0" marL="0" anchor="ctr"/>
                </a:tc>
              </a:tr>
              <a:tr h="346075">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Appearance time</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2014</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2014</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2015</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2018</a:t>
                      </a:r>
                      <a:endParaRPr b="1" sz="1600" u="none" cap="none" strike="noStrike">
                        <a:latin typeface="Times"/>
                        <a:ea typeface="Times"/>
                        <a:cs typeface="Times"/>
                        <a:sym typeface="Times"/>
                      </a:endParaRPr>
                    </a:p>
                  </a:txBody>
                  <a:tcPr marT="0" marB="0" marR="0" marL="0" anchor="ctr"/>
                </a:tc>
              </a:tr>
              <a:tr h="346075">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Number of layers</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19</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22</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152</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121</a:t>
                      </a:r>
                      <a:endParaRPr b="1" sz="1600" u="none" cap="none" strike="noStrike">
                        <a:latin typeface="Times"/>
                        <a:ea typeface="Times"/>
                        <a:cs typeface="Times"/>
                        <a:sym typeface="Times"/>
                      </a:endParaRPr>
                    </a:p>
                  </a:txBody>
                  <a:tcPr marT="0" marB="0" marR="0" marL="0" anchor="ctr"/>
                </a:tc>
              </a:tr>
              <a:tr h="346700">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Top-5 Error</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7.30%</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6.70%</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3.57%</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7.83%</a:t>
                      </a:r>
                      <a:endParaRPr b="1" sz="1600" u="none" cap="none" strike="noStrike">
                        <a:latin typeface="Times"/>
                        <a:ea typeface="Times"/>
                        <a:cs typeface="Times"/>
                        <a:sym typeface="Times"/>
                      </a:endParaRPr>
                    </a:p>
                  </a:txBody>
                  <a:tcPr marT="0" marB="0" marR="0" marL="0" anchor="ctr"/>
                </a:tc>
              </a:tr>
              <a:tr h="345450">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Data Augmentation</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r>
              <a:tr h="347350">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Inception</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r>
              <a:tr h="344800">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Number of convolution layers</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16</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21</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151</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120</a:t>
                      </a:r>
                      <a:endParaRPr b="1" sz="1600" u="none" cap="none" strike="noStrike">
                        <a:latin typeface="Times"/>
                        <a:ea typeface="Times"/>
                        <a:cs typeface="Times"/>
                        <a:sym typeface="Times"/>
                      </a:endParaRPr>
                    </a:p>
                  </a:txBody>
                  <a:tcPr marT="0" marB="0" marR="0" marL="0" anchor="ctr"/>
                </a:tc>
              </a:tr>
              <a:tr h="345450">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Convolution kernel size</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3</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7,1,3,5</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7,1,3</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7,1,3</a:t>
                      </a:r>
                      <a:endParaRPr b="1" sz="1600" u="none" cap="none" strike="noStrike">
                        <a:latin typeface="Times"/>
                        <a:ea typeface="Times"/>
                        <a:cs typeface="Times"/>
                        <a:sym typeface="Times"/>
                      </a:endParaRPr>
                    </a:p>
                  </a:txBody>
                  <a:tcPr marT="0" marB="0" marR="0" marL="0" anchor="ctr"/>
                </a:tc>
              </a:tr>
              <a:tr h="692775">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Number of fully connected layers</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3</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1</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1</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1</a:t>
                      </a:r>
                      <a:endParaRPr b="1" sz="1600" u="none" cap="none" strike="noStrike">
                        <a:latin typeface="Times"/>
                        <a:ea typeface="Times"/>
                        <a:cs typeface="Times"/>
                        <a:sym typeface="Times"/>
                      </a:endParaRPr>
                    </a:p>
                  </a:txBody>
                  <a:tcPr marT="0" marB="0" marR="0" marL="0" anchor="ctr"/>
                </a:tc>
              </a:tr>
              <a:tr h="346075">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Dropout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r>
              <a:tr h="346075">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Local Response Normailiztion</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r>
              <a:tr h="345450">
                <a:tc>
                  <a:txBody>
                    <a:bodyPr/>
                    <a:lstStyle/>
                    <a:p>
                      <a:pPr indent="0" lvl="0" marL="0" marR="0" rtl="0" algn="l">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Batch Normaliztion</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c>
                  <a:txBody>
                    <a:bodyPr/>
                    <a:lstStyle/>
                    <a:p>
                      <a:pPr indent="0" lvl="0" marL="0" marR="0" rtl="0" algn="ctr">
                        <a:lnSpc>
                          <a:spcPct val="100000"/>
                        </a:lnSpc>
                        <a:spcBef>
                          <a:spcPts val="0"/>
                        </a:spcBef>
                        <a:spcAft>
                          <a:spcPts val="0"/>
                        </a:spcAft>
                        <a:buClr>
                          <a:srgbClr val="000000"/>
                        </a:buClr>
                        <a:buSzPts val="1600"/>
                        <a:buFont typeface="Arial"/>
                        <a:buNone/>
                      </a:pPr>
                      <a:r>
                        <a:rPr b="1" lang="zh-CN" sz="1600" u="none" cap="none" strike="noStrike">
                          <a:latin typeface="Times"/>
                          <a:ea typeface="Times"/>
                          <a:cs typeface="Times"/>
                          <a:sym typeface="Times"/>
                        </a:rPr>
                        <a:t>+</a:t>
                      </a:r>
                      <a:endParaRPr b="1" sz="1600" u="none" cap="none" strike="noStrike">
                        <a:latin typeface="Times"/>
                        <a:ea typeface="Times"/>
                        <a:cs typeface="Times"/>
                        <a:sym typeface="Times"/>
                      </a:endParaRPr>
                    </a:p>
                  </a:txBody>
                  <a:tcPr marT="0" marB="0" marR="0" marL="0" anchor="ctr"/>
                </a:tc>
              </a:tr>
            </a:tbl>
          </a:graphicData>
        </a:graphic>
      </p:graphicFrame>
      <p:sp>
        <p:nvSpPr>
          <p:cNvPr id="277" name="Google Shape;277;p14"/>
          <p:cNvSpPr txBox="1"/>
          <p:nvPr/>
        </p:nvSpPr>
        <p:spPr>
          <a:xfrm>
            <a:off x="3839845" y="6173470"/>
            <a:ext cx="5810885" cy="30670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400" u="none" cap="none" strike="noStrike">
                <a:solidFill>
                  <a:srgbClr val="000000"/>
                </a:solidFill>
                <a:latin typeface="Times"/>
                <a:ea typeface="Times"/>
                <a:cs typeface="Times"/>
                <a:sym typeface="Times"/>
              </a:rPr>
              <a:t>Comparison of four Popular Convolutional Neural Networks</a:t>
            </a:r>
            <a:endParaRPr b="0" i="0" sz="1400" u="none" cap="none" strike="noStrike">
              <a:solidFill>
                <a:srgbClr val="000000"/>
              </a:solidFill>
              <a:latin typeface="Times"/>
              <a:ea typeface="Times"/>
              <a:cs typeface="Times"/>
              <a:sym typeface="Time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5"/>
          <p:cNvSpPr txBox="1"/>
          <p:nvPr/>
        </p:nvSpPr>
        <p:spPr>
          <a:xfrm>
            <a:off x="248920" y="55245"/>
            <a:ext cx="10515600" cy="114363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3600"/>
              <a:buFont typeface="Times New Roman"/>
              <a:buNone/>
            </a:pPr>
            <a:r>
              <a:rPr b="0" i="0" lang="zh-CN" sz="3200" u="none" cap="none" strike="noStrike">
                <a:solidFill>
                  <a:schemeClr val="dk1"/>
                </a:solidFill>
                <a:latin typeface="Times New Roman"/>
                <a:ea typeface="Times New Roman"/>
                <a:cs typeface="Times New Roman"/>
                <a:sym typeface="Times New Roman"/>
              </a:rPr>
              <a:t>Conclusion &amp; Future Work</a:t>
            </a:r>
            <a:endParaRPr b="0" i="0" sz="3200" u="none" cap="none" strike="noStrike">
              <a:solidFill>
                <a:schemeClr val="dk1"/>
              </a:solidFill>
              <a:latin typeface="Times New Roman"/>
              <a:ea typeface="Times New Roman"/>
              <a:cs typeface="Times New Roman"/>
              <a:sym typeface="Times New Roman"/>
            </a:endParaRPr>
          </a:p>
        </p:txBody>
      </p:sp>
      <p:sp>
        <p:nvSpPr>
          <p:cNvPr id="283" name="Google Shape;283;p15"/>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284" name="Google Shape;284;p15"/>
          <p:cNvSpPr txBox="1"/>
          <p:nvPr/>
        </p:nvSpPr>
        <p:spPr>
          <a:xfrm>
            <a:off x="248920" y="1198880"/>
            <a:ext cx="1396365" cy="3987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600"/>
              <a:buFont typeface="Times New Roman"/>
              <a:buNone/>
            </a:pPr>
            <a:r>
              <a:rPr b="1" i="0" lang="zh-CN" sz="2000" u="none" cap="none" strike="noStrike">
                <a:solidFill>
                  <a:srgbClr val="000000"/>
                </a:solidFill>
                <a:latin typeface="Times"/>
                <a:ea typeface="Times"/>
                <a:cs typeface="Times"/>
                <a:sym typeface="Times"/>
              </a:rPr>
              <a:t>Conclusion</a:t>
            </a:r>
            <a:endParaRPr b="1" i="0" sz="2000" u="none" cap="none" strike="noStrike">
              <a:solidFill>
                <a:srgbClr val="000000"/>
              </a:solidFill>
              <a:latin typeface="Times"/>
              <a:ea typeface="Times"/>
              <a:cs typeface="Times"/>
              <a:sym typeface="Times"/>
            </a:endParaRPr>
          </a:p>
        </p:txBody>
      </p:sp>
      <p:sp>
        <p:nvSpPr>
          <p:cNvPr id="285" name="Google Shape;285;p15"/>
          <p:cNvSpPr txBox="1"/>
          <p:nvPr/>
        </p:nvSpPr>
        <p:spPr>
          <a:xfrm>
            <a:off x="7301230" y="1198880"/>
            <a:ext cx="1628775" cy="3987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600"/>
              <a:buFont typeface="Times New Roman"/>
              <a:buNone/>
            </a:pPr>
            <a:r>
              <a:rPr b="1" i="0" lang="zh-CN" sz="2000" u="none" cap="none" strike="noStrike">
                <a:solidFill>
                  <a:srgbClr val="000000"/>
                </a:solidFill>
                <a:latin typeface="Times"/>
                <a:ea typeface="Times"/>
                <a:cs typeface="Times"/>
                <a:sym typeface="Times"/>
              </a:rPr>
              <a:t>Future Work</a:t>
            </a:r>
            <a:endParaRPr b="1" i="0" sz="2000" u="none" cap="none" strike="noStrike">
              <a:solidFill>
                <a:srgbClr val="000000"/>
              </a:solidFill>
              <a:latin typeface="Times"/>
              <a:ea typeface="Times"/>
              <a:cs typeface="Times"/>
              <a:sym typeface="Times"/>
            </a:endParaRPr>
          </a:p>
        </p:txBody>
      </p:sp>
      <p:graphicFrame>
        <p:nvGraphicFramePr>
          <p:cNvPr id="286" name="Google Shape;286;p15"/>
          <p:cNvGraphicFramePr/>
          <p:nvPr/>
        </p:nvGraphicFramePr>
        <p:xfrm>
          <a:off x="431800" y="1616075"/>
          <a:ext cx="5685790" cy="3460750"/>
        </p:xfrm>
        <a:graphic>
          <a:graphicData uri="http://schemas.openxmlformats.org/drawingml/2006/chart">
            <c:chart r:id="rId3"/>
          </a:graphicData>
        </a:graphic>
      </p:graphicFrame>
      <p:sp>
        <p:nvSpPr>
          <p:cNvPr id="287" name="Google Shape;287;p15"/>
          <p:cNvSpPr txBox="1"/>
          <p:nvPr/>
        </p:nvSpPr>
        <p:spPr>
          <a:xfrm>
            <a:off x="7301230" y="2167890"/>
            <a:ext cx="4695825" cy="2030095"/>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0" i="0" lang="zh-CN" sz="1800" u="none" cap="none" strike="noStrike">
                <a:solidFill>
                  <a:srgbClr val="000000"/>
                </a:solidFill>
                <a:latin typeface="Times"/>
                <a:ea typeface="Times"/>
                <a:cs typeface="Times"/>
                <a:sym typeface="Times"/>
              </a:rPr>
              <a:t>Add comparison with ResNet152</a:t>
            </a:r>
            <a:endParaRPr b="0" i="0" sz="1800" u="none" cap="none" strike="noStrike">
              <a:solidFill>
                <a:srgbClr val="000000"/>
              </a:solidFill>
              <a:latin typeface="Times"/>
              <a:ea typeface="Times"/>
              <a:cs typeface="Times"/>
              <a:sym typeface="Times"/>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800" u="none" cap="none" strike="noStrike">
              <a:solidFill>
                <a:srgbClr val="000000"/>
              </a:solidFill>
              <a:latin typeface="Times"/>
              <a:ea typeface="Times"/>
              <a:cs typeface="Times"/>
              <a:sym typeface="Times"/>
            </a:endParaRPr>
          </a:p>
          <a:p>
            <a:pPr indent="-285750" lvl="0" marL="285750" marR="0" rtl="0" algn="l">
              <a:lnSpc>
                <a:spcPct val="100000"/>
              </a:lnSpc>
              <a:spcBef>
                <a:spcPts val="0"/>
              </a:spcBef>
              <a:spcAft>
                <a:spcPts val="0"/>
              </a:spcAft>
              <a:buClr>
                <a:srgbClr val="000000"/>
              </a:buClr>
              <a:buSzPts val="1800"/>
              <a:buFont typeface="Noto Sans Symbols"/>
              <a:buChar char="⮚"/>
            </a:pPr>
            <a:r>
              <a:rPr b="0" i="0" lang="zh-CN" sz="1800" u="none" cap="none" strike="noStrike">
                <a:solidFill>
                  <a:srgbClr val="000000"/>
                </a:solidFill>
                <a:latin typeface="Times"/>
                <a:ea typeface="Times"/>
                <a:cs typeface="Times"/>
                <a:sym typeface="Times"/>
              </a:rPr>
              <a:t>Add comparison with DenseNet161</a:t>
            </a:r>
            <a:endParaRPr b="0" i="0" sz="1800" u="none" cap="none" strike="noStrike">
              <a:solidFill>
                <a:srgbClr val="000000"/>
              </a:solidFill>
              <a:latin typeface="Times"/>
              <a:ea typeface="Times"/>
              <a:cs typeface="Times"/>
              <a:sym typeface="Times"/>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800" u="none" cap="none" strike="noStrike">
              <a:solidFill>
                <a:srgbClr val="000000"/>
              </a:solidFill>
              <a:latin typeface="Times"/>
              <a:ea typeface="Times"/>
              <a:cs typeface="Times"/>
              <a:sym typeface="Times"/>
            </a:endParaRPr>
          </a:p>
          <a:p>
            <a:pPr indent="-285750" lvl="0" marL="285750" marR="0" rtl="0" algn="l">
              <a:lnSpc>
                <a:spcPct val="100000"/>
              </a:lnSpc>
              <a:spcBef>
                <a:spcPts val="0"/>
              </a:spcBef>
              <a:spcAft>
                <a:spcPts val="0"/>
              </a:spcAft>
              <a:buClr>
                <a:srgbClr val="000000"/>
              </a:buClr>
              <a:buSzPts val="1800"/>
              <a:buFont typeface="Noto Sans Symbols"/>
              <a:buChar char="⮚"/>
            </a:pPr>
            <a:r>
              <a:rPr b="0" i="0" lang="zh-CN" sz="1800" u="none" cap="none" strike="noStrike">
                <a:solidFill>
                  <a:srgbClr val="000000"/>
                </a:solidFill>
                <a:latin typeface="Times"/>
                <a:ea typeface="Times"/>
                <a:cs typeface="Times"/>
                <a:sym typeface="Times"/>
              </a:rPr>
              <a:t>Add modifications for practical applications</a:t>
            </a:r>
            <a:endParaRPr b="0" i="0" sz="1800" u="none" cap="none" strike="noStrike">
              <a:solidFill>
                <a:srgbClr val="000000"/>
              </a:solidFill>
              <a:latin typeface="Times"/>
              <a:ea typeface="Times"/>
              <a:cs typeface="Times"/>
              <a:sym typeface="Times"/>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800" u="none" cap="none" strike="noStrike">
              <a:solidFill>
                <a:srgbClr val="000000"/>
              </a:solidFill>
              <a:latin typeface="Times"/>
              <a:ea typeface="Times"/>
              <a:cs typeface="Times"/>
              <a:sym typeface="Times"/>
            </a:endParaRPr>
          </a:p>
          <a:p>
            <a:pPr indent="-285750" lvl="0" marL="285750" marR="0" rtl="0" algn="l">
              <a:lnSpc>
                <a:spcPct val="100000"/>
              </a:lnSpc>
              <a:spcBef>
                <a:spcPts val="0"/>
              </a:spcBef>
              <a:spcAft>
                <a:spcPts val="0"/>
              </a:spcAft>
              <a:buClr>
                <a:srgbClr val="000000"/>
              </a:buClr>
              <a:buSzPts val="1800"/>
              <a:buFont typeface="Noto Sans Symbols"/>
              <a:buChar char="⮚"/>
            </a:pPr>
            <a:r>
              <a:rPr b="0" i="0" lang="zh-CN" sz="1800" u="none" cap="none" strike="noStrike">
                <a:solidFill>
                  <a:srgbClr val="000000"/>
                </a:solidFill>
                <a:latin typeface="Times"/>
                <a:ea typeface="Times"/>
                <a:cs typeface="Times"/>
                <a:sym typeface="Times"/>
              </a:rPr>
              <a:t>Further fine-tuning</a:t>
            </a:r>
            <a:endParaRPr b="0" i="0" sz="1800" u="none" cap="none" strike="noStrike">
              <a:solidFill>
                <a:srgbClr val="000000"/>
              </a:solidFill>
              <a:latin typeface="Times"/>
              <a:ea typeface="Times"/>
              <a:cs typeface="Times"/>
              <a:sym typeface="Times"/>
            </a:endParaRPr>
          </a:p>
        </p:txBody>
      </p:sp>
      <p:sp>
        <p:nvSpPr>
          <p:cNvPr id="288" name="Google Shape;288;p15"/>
          <p:cNvSpPr txBox="1"/>
          <p:nvPr/>
        </p:nvSpPr>
        <p:spPr>
          <a:xfrm>
            <a:off x="431800" y="5115560"/>
            <a:ext cx="6433820" cy="9220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Noto Sans Symbols"/>
              <a:buNone/>
            </a:pPr>
            <a:r>
              <a:rPr b="0" i="0" lang="zh-CN" sz="1800" u="none" cap="none" strike="noStrike">
                <a:solidFill>
                  <a:srgbClr val="000000"/>
                </a:solidFill>
                <a:latin typeface="Times"/>
                <a:ea typeface="Times"/>
                <a:cs typeface="Times"/>
                <a:sym typeface="Times"/>
              </a:rPr>
              <a:t>the actual test results are basically </a:t>
            </a:r>
            <a:r>
              <a:rPr b="1" i="0" lang="zh-CN" sz="1800" u="none" cap="none" strike="noStrike">
                <a:solidFill>
                  <a:srgbClr val="000000"/>
                </a:solidFill>
                <a:latin typeface="Times"/>
                <a:ea typeface="Times"/>
                <a:cs typeface="Times"/>
                <a:sym typeface="Times"/>
              </a:rPr>
              <a:t>consistent</a:t>
            </a:r>
            <a:r>
              <a:rPr b="0" i="0" lang="zh-CN" sz="1800" u="none" cap="none" strike="noStrike">
                <a:solidFill>
                  <a:srgbClr val="000000"/>
                </a:solidFill>
                <a:latin typeface="Times"/>
                <a:ea typeface="Times"/>
                <a:cs typeface="Times"/>
                <a:sym typeface="Times"/>
              </a:rPr>
              <a:t> with the theory </a:t>
            </a:r>
            <a:endParaRPr b="0" i="0" sz="18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Clr>
                <a:srgbClr val="000000"/>
              </a:buClr>
              <a:buSzPts val="1800"/>
              <a:buFont typeface="Noto Sans Symbols"/>
              <a:buNone/>
            </a:pPr>
            <a:r>
              <a:rPr b="0" i="0" lang="zh-CN" sz="1800" u="none" cap="none" strike="noStrike">
                <a:solidFill>
                  <a:srgbClr val="000000"/>
                </a:solidFill>
                <a:latin typeface="Times"/>
                <a:ea typeface="Times"/>
                <a:cs typeface="Times"/>
                <a:sym typeface="Times"/>
              </a:rPr>
              <a:t>but there are also slight differences due to the test environment, differences in data set division, and other factors.</a:t>
            </a:r>
            <a:endParaRPr b="0" i="0" sz="1800" u="none" cap="none" strike="noStrike">
              <a:solidFill>
                <a:srgbClr val="000000"/>
              </a:solidFill>
              <a:latin typeface="Times"/>
              <a:ea typeface="Times"/>
              <a:cs typeface="Times"/>
              <a:sym typeface="Time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16"/>
          <p:cNvSpPr txBox="1"/>
          <p:nvPr/>
        </p:nvSpPr>
        <p:spPr>
          <a:xfrm>
            <a:off x="248920" y="401320"/>
            <a:ext cx="2813050" cy="5835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3200" u="none" cap="none" strike="noStrike">
                <a:solidFill>
                  <a:srgbClr val="000000"/>
                </a:solidFill>
                <a:latin typeface="Times New Roman"/>
                <a:ea typeface="Times New Roman"/>
                <a:cs typeface="Times New Roman"/>
                <a:sym typeface="Times New Roman"/>
              </a:rPr>
              <a:t>References</a:t>
            </a:r>
            <a:endParaRPr b="0" i="0" sz="3200" u="none" cap="none" strike="noStrike">
              <a:solidFill>
                <a:srgbClr val="000000"/>
              </a:solidFill>
              <a:latin typeface="Times New Roman"/>
              <a:ea typeface="Times New Roman"/>
              <a:cs typeface="Times New Roman"/>
              <a:sym typeface="Times New Roman"/>
            </a:endParaRPr>
          </a:p>
        </p:txBody>
      </p:sp>
      <p:sp>
        <p:nvSpPr>
          <p:cNvPr id="294" name="Google Shape;294;p16"/>
          <p:cNvSpPr txBox="1"/>
          <p:nvPr/>
        </p:nvSpPr>
        <p:spPr>
          <a:xfrm>
            <a:off x="248920" y="984885"/>
            <a:ext cx="10749915" cy="5140325"/>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None/>
            </a:pPr>
            <a:r>
              <a:rPr b="0" i="0" lang="zh-CN" sz="1400" u="none" cap="none" strike="noStrike">
                <a:solidFill>
                  <a:srgbClr val="000000"/>
                </a:solidFill>
                <a:latin typeface="Times"/>
                <a:ea typeface="Times"/>
                <a:cs typeface="Times"/>
                <a:sym typeface="Times"/>
              </a:rPr>
              <a:t>[1] A. Krizhevsky, I. Sutskever, and G. E. Hinton, “Imagenet classification with deep convolutional neural networks,” in Advances in neural information processing systems, 2012, pp. 1097-1105.</a:t>
            </a:r>
            <a:endParaRPr b="0" i="0" sz="1400" u="none" cap="none" strike="noStrike">
              <a:solidFill>
                <a:srgbClr val="000000"/>
              </a:solidFill>
              <a:latin typeface="Times"/>
              <a:ea typeface="Times"/>
              <a:cs typeface="Times"/>
              <a:sym typeface="Times"/>
            </a:endParaRPr>
          </a:p>
          <a:p>
            <a:pPr indent="0" lvl="0" marL="0" marR="0" rtl="0" algn="just">
              <a:lnSpc>
                <a:spcPct val="115000"/>
              </a:lnSpc>
              <a:spcBef>
                <a:spcPts val="300"/>
              </a:spcBef>
              <a:spcAft>
                <a:spcPts val="0"/>
              </a:spcAft>
              <a:buClr>
                <a:srgbClr val="000000"/>
              </a:buClr>
              <a:buSzPts val="1400"/>
              <a:buFont typeface="Arial"/>
              <a:buNone/>
            </a:pPr>
            <a:r>
              <a:rPr b="0" i="0" lang="zh-CN" sz="1400" u="none" cap="none" strike="noStrike">
                <a:solidFill>
                  <a:srgbClr val="000000"/>
                </a:solidFill>
                <a:latin typeface="Times"/>
                <a:ea typeface="Times"/>
                <a:cs typeface="Times"/>
                <a:sym typeface="Times"/>
              </a:rPr>
              <a:t>[2] G. Klambauer, T. Unterthiner, A. Mayr, and S. Hochreiter, “Self-Normalizing Neural Networks,” ArXiv e-prints, vol. 1706, Accessed on: June 1, 2017Available: http://adsabs.harvard.edu/abs/2017arXiv170602515K</a:t>
            </a:r>
            <a:endParaRPr b="0" i="0" sz="1400" u="none" cap="none" strike="noStrike">
              <a:solidFill>
                <a:srgbClr val="000000"/>
              </a:solidFill>
              <a:latin typeface="Times"/>
              <a:ea typeface="Times"/>
              <a:cs typeface="Times"/>
              <a:sym typeface="Times"/>
            </a:endParaRPr>
          </a:p>
          <a:p>
            <a:pPr indent="0" lvl="0" marL="0" marR="0" rtl="0" algn="just">
              <a:lnSpc>
                <a:spcPct val="115000"/>
              </a:lnSpc>
              <a:spcBef>
                <a:spcPts val="300"/>
              </a:spcBef>
              <a:spcAft>
                <a:spcPts val="0"/>
              </a:spcAft>
              <a:buClr>
                <a:srgbClr val="000000"/>
              </a:buClr>
              <a:buSzPts val="1400"/>
              <a:buFont typeface="Arial"/>
              <a:buNone/>
            </a:pPr>
            <a:r>
              <a:rPr b="0" i="0" lang="zh-CN" sz="1400" u="none" cap="none" strike="noStrike">
                <a:solidFill>
                  <a:srgbClr val="000000"/>
                </a:solidFill>
                <a:latin typeface="Times"/>
                <a:ea typeface="Times"/>
                <a:cs typeface="Times"/>
                <a:sym typeface="Times"/>
              </a:rPr>
              <a:t>[3] X. Glorot and Y. Bengio, “Understanding the difficulty of training deep feedforward neural networks,” in Proceedings of the Thirteenth International Conference on Artificial Intelligence and Statistics, 2010, pp. 249-256.</a:t>
            </a:r>
            <a:endParaRPr b="0" i="0" sz="1400" u="none" cap="none" strike="noStrike">
              <a:solidFill>
                <a:srgbClr val="000000"/>
              </a:solidFill>
              <a:latin typeface="Times"/>
              <a:ea typeface="Times"/>
              <a:cs typeface="Times"/>
              <a:sym typeface="Times"/>
            </a:endParaRPr>
          </a:p>
          <a:p>
            <a:pPr indent="0" lvl="0" marL="0" marR="0" rtl="0" algn="just">
              <a:lnSpc>
                <a:spcPct val="115000"/>
              </a:lnSpc>
              <a:spcBef>
                <a:spcPts val="300"/>
              </a:spcBef>
              <a:spcAft>
                <a:spcPts val="0"/>
              </a:spcAft>
              <a:buClr>
                <a:srgbClr val="000000"/>
              </a:buClr>
              <a:buSzPts val="1400"/>
              <a:buFont typeface="Arial"/>
              <a:buNone/>
            </a:pPr>
            <a:r>
              <a:rPr b="0" i="0" lang="zh-CN" sz="1400" u="none" cap="none" strike="noStrike">
                <a:solidFill>
                  <a:srgbClr val="000000"/>
                </a:solidFill>
                <a:latin typeface="Times"/>
                <a:ea typeface="Times"/>
                <a:cs typeface="Times"/>
                <a:sym typeface="Times"/>
              </a:rPr>
              <a:t>[4] S. Ioffe and C. Szegedy, “Batch Normalization: Accelerating Deep Network Training by Reducing Internal Covariate Shift,” ArXiv e-prints, vol. 1502, Accessed on: February 1, 2015Available: http://adsabs.harvard.edu/abs/2015arXiv150203167I</a:t>
            </a:r>
            <a:endParaRPr b="0" i="0" sz="1400" u="none" cap="none" strike="noStrike">
              <a:solidFill>
                <a:srgbClr val="000000"/>
              </a:solidFill>
              <a:latin typeface="Times"/>
              <a:ea typeface="Times"/>
              <a:cs typeface="Times"/>
              <a:sym typeface="Times"/>
            </a:endParaRPr>
          </a:p>
          <a:p>
            <a:pPr indent="0" lvl="0" marL="0" marR="0" rtl="0" algn="just">
              <a:lnSpc>
                <a:spcPct val="115000"/>
              </a:lnSpc>
              <a:spcBef>
                <a:spcPts val="300"/>
              </a:spcBef>
              <a:spcAft>
                <a:spcPts val="0"/>
              </a:spcAft>
              <a:buClr>
                <a:srgbClr val="000000"/>
              </a:buClr>
              <a:buSzPts val="1400"/>
              <a:buFont typeface="Arial"/>
              <a:buNone/>
            </a:pPr>
            <a:r>
              <a:rPr b="0" i="0" lang="zh-CN" sz="1400" u="none" cap="none" strike="noStrike">
                <a:solidFill>
                  <a:srgbClr val="000000"/>
                </a:solidFill>
                <a:latin typeface="Times"/>
                <a:ea typeface="Times"/>
                <a:cs typeface="Times"/>
                <a:sym typeface="Times"/>
              </a:rPr>
              <a:t>[5] C. Szegedy, V. Vanhoucke, S. Ioffe, J. Shlens, and Z. Wojna, “Rethinking the Inception Architecture for Computer Vision,” ArXiv e-prints, vol. 1512, Accessed on: December 1, 2015Available: http://adsabs.harvard.edu/abs/2015arXiv151200567S</a:t>
            </a:r>
            <a:endParaRPr b="0" i="0" sz="1400" u="none" cap="none" strike="noStrike">
              <a:solidFill>
                <a:srgbClr val="000000"/>
              </a:solidFill>
              <a:latin typeface="Times"/>
              <a:ea typeface="Times"/>
              <a:cs typeface="Times"/>
              <a:sym typeface="Times"/>
            </a:endParaRPr>
          </a:p>
          <a:p>
            <a:pPr indent="0" lvl="0" marL="0" marR="0" rtl="0" algn="just">
              <a:lnSpc>
                <a:spcPct val="115000"/>
              </a:lnSpc>
              <a:spcBef>
                <a:spcPts val="300"/>
              </a:spcBef>
              <a:spcAft>
                <a:spcPts val="0"/>
              </a:spcAft>
              <a:buClr>
                <a:srgbClr val="000000"/>
              </a:buClr>
              <a:buSzPts val="1400"/>
              <a:buFont typeface="Arial"/>
              <a:buNone/>
            </a:pPr>
            <a:r>
              <a:rPr b="0" i="0" lang="zh-CN" sz="1400" u="none" cap="none" strike="noStrike">
                <a:solidFill>
                  <a:srgbClr val="000000"/>
                </a:solidFill>
                <a:latin typeface="Times"/>
                <a:ea typeface="Times"/>
                <a:cs typeface="Times"/>
                <a:sym typeface="Times"/>
              </a:rPr>
              <a:t>[6] C. Szegedy, S. Ioffe, V. Vanhoucke, and A. A. Alemi, “Inception-v4, Inception-ResNet and the Impact of Residual Connections on Learning,” in AAAI, 2017, pp. 4278-428</a:t>
            </a:r>
            <a:endParaRPr b="0" i="0" sz="1400" u="none" cap="none" strike="noStrike">
              <a:solidFill>
                <a:srgbClr val="000000"/>
              </a:solidFill>
              <a:latin typeface="Times"/>
              <a:ea typeface="Times"/>
              <a:cs typeface="Times"/>
              <a:sym typeface="Times"/>
            </a:endParaRPr>
          </a:p>
          <a:p>
            <a:pPr indent="0" lvl="0" marL="0" marR="0" rtl="0" algn="just">
              <a:lnSpc>
                <a:spcPct val="115000"/>
              </a:lnSpc>
              <a:spcBef>
                <a:spcPts val="300"/>
              </a:spcBef>
              <a:spcAft>
                <a:spcPts val="0"/>
              </a:spcAft>
              <a:buClr>
                <a:srgbClr val="000000"/>
              </a:buClr>
              <a:buSzPts val="1400"/>
              <a:buFont typeface="Arial"/>
              <a:buNone/>
            </a:pPr>
            <a:r>
              <a:rPr b="0" i="0" lang="zh-CN" sz="1400" u="none" cap="none" strike="noStrike">
                <a:solidFill>
                  <a:srgbClr val="000000"/>
                </a:solidFill>
                <a:latin typeface="Times"/>
                <a:ea typeface="Times"/>
                <a:cs typeface="Times"/>
                <a:sym typeface="Times"/>
              </a:rPr>
              <a:t>[7] M. D. Zeiler and R. Fergus, “Visualizing and Understanding Convolutional Networks,” ArXiv e-prints, vol. 1311, Accessed on: November 1, 2013Available: http://adsabs.harvard.edu/abs/2013arXiv1311.2901Z</a:t>
            </a:r>
            <a:endParaRPr b="0" i="0" sz="1400" u="none" cap="none" strike="noStrike">
              <a:solidFill>
                <a:srgbClr val="000000"/>
              </a:solidFill>
              <a:latin typeface="Times"/>
              <a:ea typeface="Times"/>
              <a:cs typeface="Times"/>
              <a:sym typeface="Times"/>
            </a:endParaRPr>
          </a:p>
          <a:p>
            <a:pPr indent="0" lvl="0" marL="0" marR="0" rtl="0" algn="just">
              <a:lnSpc>
                <a:spcPct val="115000"/>
              </a:lnSpc>
              <a:spcBef>
                <a:spcPts val="300"/>
              </a:spcBef>
              <a:spcAft>
                <a:spcPts val="0"/>
              </a:spcAft>
              <a:buClr>
                <a:srgbClr val="000000"/>
              </a:buClr>
              <a:buSzPts val="1400"/>
              <a:buFont typeface="Arial"/>
              <a:buNone/>
            </a:pPr>
            <a:r>
              <a:rPr b="0" i="0" lang="zh-CN" sz="1400" u="none" cap="none" strike="noStrike">
                <a:solidFill>
                  <a:srgbClr val="000000"/>
                </a:solidFill>
                <a:latin typeface="Times"/>
                <a:ea typeface="Times"/>
                <a:cs typeface="Times"/>
                <a:sym typeface="Times"/>
              </a:rPr>
              <a:t>[8] K. Simonyan and A. Zisserman, “Very deep convolutional networks for large-scale image recognition,” arXiv preprint arXiv:1409.1556, 2014.</a:t>
            </a:r>
            <a:endParaRPr b="0" i="0" sz="1400" u="none" cap="none" strike="noStrike">
              <a:solidFill>
                <a:srgbClr val="000000"/>
              </a:solidFill>
              <a:latin typeface="Times"/>
              <a:ea typeface="Times"/>
              <a:cs typeface="Times"/>
              <a:sym typeface="Times"/>
            </a:endParaRPr>
          </a:p>
          <a:p>
            <a:pPr indent="0" lvl="0" marL="0" marR="0" rtl="0" algn="just">
              <a:lnSpc>
                <a:spcPct val="115000"/>
              </a:lnSpc>
              <a:spcBef>
                <a:spcPts val="300"/>
              </a:spcBef>
              <a:spcAft>
                <a:spcPts val="0"/>
              </a:spcAft>
              <a:buClr>
                <a:srgbClr val="000000"/>
              </a:buClr>
              <a:buSzPts val="1400"/>
              <a:buFont typeface="Arial"/>
              <a:buNone/>
            </a:pPr>
            <a:r>
              <a:rPr b="0" i="0" lang="zh-CN" sz="1400" u="none" cap="none" strike="noStrike">
                <a:solidFill>
                  <a:srgbClr val="000000"/>
                </a:solidFill>
                <a:latin typeface="Times"/>
                <a:ea typeface="Times"/>
                <a:cs typeface="Times"/>
                <a:sym typeface="Times"/>
              </a:rPr>
              <a:t>[9] M. Lin, Q. Chen, and S. Yan, “Network In Network,” ArXiv e-prints, vol. 1312, Accessed on: December 1, 2013Available: http://adsabs.harvard.edu/abs/2013arXiv1312.4400L</a:t>
            </a:r>
            <a:endParaRPr b="0" i="0" sz="1400" u="none" cap="none" strike="noStrike">
              <a:solidFill>
                <a:srgbClr val="000000"/>
              </a:solidFill>
              <a:latin typeface="Times"/>
              <a:ea typeface="Times"/>
              <a:cs typeface="Times"/>
              <a:sym typeface="Times"/>
            </a:endParaRPr>
          </a:p>
          <a:p>
            <a:pPr indent="0" lvl="0" marL="0" marR="0" rtl="0" algn="just">
              <a:lnSpc>
                <a:spcPct val="115000"/>
              </a:lnSpc>
              <a:spcBef>
                <a:spcPts val="300"/>
              </a:spcBef>
              <a:spcAft>
                <a:spcPts val="0"/>
              </a:spcAft>
              <a:buClr>
                <a:srgbClr val="000000"/>
              </a:buClr>
              <a:buSzPts val="1400"/>
              <a:buFont typeface="Arial"/>
              <a:buNone/>
            </a:pPr>
            <a:r>
              <a:rPr b="0" i="0" lang="zh-CN" sz="1400" u="none" cap="none" strike="noStrike">
                <a:solidFill>
                  <a:srgbClr val="000000"/>
                </a:solidFill>
                <a:latin typeface="Times"/>
                <a:ea typeface="Times"/>
                <a:cs typeface="Times"/>
                <a:sym typeface="Times"/>
              </a:rPr>
              <a:t>[10] C. Szegedy et al., “Going Deeper with Convolutions,” ArXiv e-prints, vol. 1409, Accessed on: September 1, 2014Available: http://adsabs.harvard.edu/abs/2014arXiv1409.4842S</a:t>
            </a:r>
            <a:endParaRPr b="0" i="0" sz="1400" u="none" cap="none" strike="noStrike">
              <a:solidFill>
                <a:srgbClr val="000000"/>
              </a:solidFill>
              <a:latin typeface="Times"/>
              <a:ea typeface="Times"/>
              <a:cs typeface="Times"/>
              <a:sym typeface="Times"/>
            </a:endParaRPr>
          </a:p>
        </p:txBody>
      </p:sp>
      <p:sp>
        <p:nvSpPr>
          <p:cNvPr id="295" name="Google Shape;295;p16"/>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descr="P-10297419-10272253" id="93" name="Google Shape;93;p2"/>
          <p:cNvPicPr preferRelativeResize="0"/>
          <p:nvPr/>
        </p:nvPicPr>
        <p:blipFill rotWithShape="1">
          <a:blip r:embed="rId3">
            <a:alphaModFix/>
          </a:blip>
          <a:srcRect b="0" l="0" r="0" t="0"/>
          <a:stretch/>
        </p:blipFill>
        <p:spPr>
          <a:xfrm>
            <a:off x="0" y="0"/>
            <a:ext cx="5579745" cy="6932930"/>
          </a:xfrm>
          <a:prstGeom prst="rect">
            <a:avLst/>
          </a:prstGeom>
          <a:noFill/>
          <a:ln>
            <a:noFill/>
          </a:ln>
        </p:spPr>
      </p:pic>
      <p:sp>
        <p:nvSpPr>
          <p:cNvPr id="94" name="Google Shape;94;p2"/>
          <p:cNvSpPr txBox="1"/>
          <p:nvPr/>
        </p:nvSpPr>
        <p:spPr>
          <a:xfrm>
            <a:off x="708660" y="1176655"/>
            <a:ext cx="3971925" cy="7912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1" lang="zh-CN" sz="4550" u="none" cap="none" strike="noStrike">
                <a:solidFill>
                  <a:schemeClr val="lt1"/>
                </a:solidFill>
                <a:latin typeface="Arial Black"/>
                <a:ea typeface="Arial Black"/>
                <a:cs typeface="Arial Black"/>
                <a:sym typeface="Arial Black"/>
              </a:rPr>
              <a:t>OVERVIEW</a:t>
            </a:r>
            <a:endParaRPr b="1" i="1" sz="4550" u="none" cap="none" strike="noStrike">
              <a:solidFill>
                <a:schemeClr val="lt1"/>
              </a:solidFill>
              <a:latin typeface="Arial Black"/>
              <a:ea typeface="Arial Black"/>
              <a:cs typeface="Arial Black"/>
              <a:sym typeface="Arial Black"/>
            </a:endParaRPr>
          </a:p>
        </p:txBody>
      </p:sp>
      <p:grpSp>
        <p:nvGrpSpPr>
          <p:cNvPr id="95" name="Google Shape;95;p2"/>
          <p:cNvGrpSpPr/>
          <p:nvPr/>
        </p:nvGrpSpPr>
        <p:grpSpPr>
          <a:xfrm>
            <a:off x="5224145" y="193040"/>
            <a:ext cx="650875" cy="648180"/>
            <a:chOff x="7689" y="1002"/>
            <a:chExt cx="1424" cy="1287"/>
          </a:xfrm>
        </p:grpSpPr>
        <p:sp>
          <p:nvSpPr>
            <p:cNvPr id="96" name="Google Shape;96;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97" name="Google Shape;97;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01</a:t>
              </a:r>
              <a:endParaRPr b="1" i="0" sz="2400" u="none" cap="none" strike="noStrike">
                <a:solidFill>
                  <a:schemeClr val="lt1"/>
                </a:solidFill>
                <a:latin typeface="Arial"/>
                <a:ea typeface="Arial"/>
                <a:cs typeface="Arial"/>
                <a:sym typeface="Arial"/>
              </a:endParaRPr>
            </a:p>
          </p:txBody>
        </p:sp>
      </p:grpSp>
      <p:sp>
        <p:nvSpPr>
          <p:cNvPr id="98" name="Google Shape;98;p2"/>
          <p:cNvSpPr txBox="1"/>
          <p:nvPr/>
        </p:nvSpPr>
        <p:spPr>
          <a:xfrm>
            <a:off x="6004560" y="298111"/>
            <a:ext cx="3971132" cy="4552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CN" sz="2370" u="none" cap="none" strike="noStrike">
                <a:solidFill>
                  <a:srgbClr val="3F3F3F"/>
                </a:solidFill>
                <a:latin typeface="Arial Black"/>
                <a:ea typeface="Arial Black"/>
                <a:cs typeface="Arial Black"/>
                <a:sym typeface="Arial Black"/>
              </a:rPr>
              <a:t>Introduction</a:t>
            </a:r>
            <a:endParaRPr b="1" i="0" sz="2370" u="none" cap="none" strike="noStrike">
              <a:solidFill>
                <a:srgbClr val="3F3F3F"/>
              </a:solidFill>
              <a:latin typeface="Arial Black"/>
              <a:ea typeface="Arial Black"/>
              <a:cs typeface="Arial Black"/>
              <a:sym typeface="Arial Black"/>
            </a:endParaRPr>
          </a:p>
        </p:txBody>
      </p:sp>
      <p:sp>
        <p:nvSpPr>
          <p:cNvPr id="99" name="Google Shape;99;p2"/>
          <p:cNvSpPr txBox="1"/>
          <p:nvPr/>
        </p:nvSpPr>
        <p:spPr>
          <a:xfrm>
            <a:off x="6004560" y="1244835"/>
            <a:ext cx="2645513" cy="4552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CN" sz="2370" u="none" cap="none" strike="noStrike">
                <a:solidFill>
                  <a:srgbClr val="3F3F3F"/>
                </a:solidFill>
                <a:latin typeface="Arial Black"/>
                <a:ea typeface="Arial Black"/>
                <a:cs typeface="Arial Black"/>
                <a:sym typeface="Arial Black"/>
              </a:rPr>
              <a:t>Data</a:t>
            </a:r>
            <a:endParaRPr b="1" i="0" sz="2370" u="none" cap="none" strike="noStrike">
              <a:solidFill>
                <a:srgbClr val="3F3F3F"/>
              </a:solidFill>
              <a:latin typeface="Arial Black"/>
              <a:ea typeface="Arial Black"/>
              <a:cs typeface="Arial Black"/>
              <a:sym typeface="Arial Black"/>
            </a:endParaRPr>
          </a:p>
        </p:txBody>
      </p:sp>
      <p:sp>
        <p:nvSpPr>
          <p:cNvPr id="100" name="Google Shape;100;p2"/>
          <p:cNvSpPr txBox="1"/>
          <p:nvPr/>
        </p:nvSpPr>
        <p:spPr>
          <a:xfrm>
            <a:off x="6004560" y="4094190"/>
            <a:ext cx="3593449" cy="4552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CN" sz="2370" u="none" cap="none" strike="noStrike">
                <a:solidFill>
                  <a:srgbClr val="3F3F3F"/>
                </a:solidFill>
                <a:latin typeface="Arial Black"/>
                <a:ea typeface="Arial Black"/>
                <a:cs typeface="Arial Black"/>
                <a:sym typeface="Arial Black"/>
              </a:rPr>
              <a:t>ResNet</a:t>
            </a:r>
            <a:endParaRPr b="1" i="0" sz="2370" u="none" cap="none" strike="noStrike">
              <a:solidFill>
                <a:srgbClr val="3F3F3F"/>
              </a:solidFill>
              <a:latin typeface="Arial Black"/>
              <a:ea typeface="Arial Black"/>
              <a:cs typeface="Arial Black"/>
              <a:sym typeface="Arial Black"/>
            </a:endParaRPr>
          </a:p>
        </p:txBody>
      </p:sp>
      <p:sp>
        <p:nvSpPr>
          <p:cNvPr id="101" name="Google Shape;101;p2"/>
          <p:cNvSpPr txBox="1"/>
          <p:nvPr/>
        </p:nvSpPr>
        <p:spPr>
          <a:xfrm>
            <a:off x="6004560" y="4961548"/>
            <a:ext cx="3593449" cy="4552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CN" sz="2370" u="none" cap="none" strike="noStrike">
                <a:solidFill>
                  <a:srgbClr val="3F3F3F"/>
                </a:solidFill>
                <a:latin typeface="Arial Black"/>
                <a:ea typeface="Arial Black"/>
                <a:cs typeface="Arial Black"/>
                <a:sym typeface="Arial Black"/>
              </a:rPr>
              <a:t>DenseNet</a:t>
            </a:r>
            <a:endParaRPr b="1" i="0" sz="2370" u="none" cap="none" strike="noStrike">
              <a:solidFill>
                <a:srgbClr val="3F3F3F"/>
              </a:solidFill>
              <a:latin typeface="Arial Black"/>
              <a:ea typeface="Arial Black"/>
              <a:cs typeface="Arial Black"/>
              <a:sym typeface="Arial Black"/>
            </a:endParaRPr>
          </a:p>
        </p:txBody>
      </p:sp>
      <p:sp>
        <p:nvSpPr>
          <p:cNvPr id="102" name="Google Shape;102;p2"/>
          <p:cNvSpPr txBox="1"/>
          <p:nvPr/>
        </p:nvSpPr>
        <p:spPr>
          <a:xfrm>
            <a:off x="6004560" y="2148550"/>
            <a:ext cx="3593449" cy="4552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CN" sz="2370" u="none" cap="none" strike="noStrike">
                <a:solidFill>
                  <a:srgbClr val="3F3F3F"/>
                </a:solidFill>
                <a:latin typeface="Arial Black"/>
                <a:ea typeface="Arial Black"/>
                <a:cs typeface="Arial Black"/>
                <a:sym typeface="Arial Black"/>
              </a:rPr>
              <a:t>VGG</a:t>
            </a:r>
            <a:endParaRPr b="1" i="0" sz="2370" u="none" cap="none" strike="noStrike">
              <a:solidFill>
                <a:srgbClr val="3F3F3F"/>
              </a:solidFill>
              <a:latin typeface="Arial Black"/>
              <a:ea typeface="Arial Black"/>
              <a:cs typeface="Arial Black"/>
              <a:sym typeface="Arial Black"/>
            </a:endParaRPr>
          </a:p>
        </p:txBody>
      </p:sp>
      <p:sp>
        <p:nvSpPr>
          <p:cNvPr id="103" name="Google Shape;103;p2"/>
          <p:cNvSpPr txBox="1"/>
          <p:nvPr/>
        </p:nvSpPr>
        <p:spPr>
          <a:xfrm>
            <a:off x="6004560" y="5901983"/>
            <a:ext cx="3593449" cy="4552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CN" sz="2370" u="none" cap="none" strike="noStrike">
                <a:solidFill>
                  <a:srgbClr val="3F3F3F"/>
                </a:solidFill>
                <a:latin typeface="Arial Black"/>
                <a:ea typeface="Arial Black"/>
                <a:cs typeface="Arial Black"/>
                <a:sym typeface="Arial Black"/>
              </a:rPr>
              <a:t>Conclusion</a:t>
            </a:r>
            <a:endParaRPr b="1" i="0" sz="2370" u="none" cap="none" strike="noStrike">
              <a:solidFill>
                <a:srgbClr val="3F3F3F"/>
              </a:solidFill>
              <a:latin typeface="Arial Black"/>
              <a:ea typeface="Arial Black"/>
              <a:cs typeface="Arial Black"/>
              <a:sym typeface="Arial Black"/>
            </a:endParaRPr>
          </a:p>
        </p:txBody>
      </p:sp>
      <p:grpSp>
        <p:nvGrpSpPr>
          <p:cNvPr id="104" name="Google Shape;104;p2"/>
          <p:cNvGrpSpPr/>
          <p:nvPr/>
        </p:nvGrpSpPr>
        <p:grpSpPr>
          <a:xfrm>
            <a:off x="5224145" y="1176655"/>
            <a:ext cx="650875" cy="648180"/>
            <a:chOff x="7689" y="1002"/>
            <a:chExt cx="1424" cy="1287"/>
          </a:xfrm>
        </p:grpSpPr>
        <p:sp>
          <p:nvSpPr>
            <p:cNvPr id="105" name="Google Shape;105;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106" name="Google Shape;106;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02</a:t>
              </a:r>
              <a:endParaRPr b="1" i="0" sz="2400" u="none" cap="none" strike="noStrike">
                <a:solidFill>
                  <a:schemeClr val="lt1"/>
                </a:solidFill>
                <a:latin typeface="Arial"/>
                <a:ea typeface="Arial"/>
                <a:cs typeface="Arial"/>
                <a:sym typeface="Arial"/>
              </a:endParaRPr>
            </a:p>
          </p:txBody>
        </p:sp>
      </p:grpSp>
      <p:grpSp>
        <p:nvGrpSpPr>
          <p:cNvPr id="107" name="Google Shape;107;p2"/>
          <p:cNvGrpSpPr/>
          <p:nvPr/>
        </p:nvGrpSpPr>
        <p:grpSpPr>
          <a:xfrm>
            <a:off x="5224145" y="2182495"/>
            <a:ext cx="650875" cy="648180"/>
            <a:chOff x="7689" y="1002"/>
            <a:chExt cx="1424" cy="1287"/>
          </a:xfrm>
        </p:grpSpPr>
        <p:sp>
          <p:nvSpPr>
            <p:cNvPr id="108" name="Google Shape;108;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109" name="Google Shape;109;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03</a:t>
              </a:r>
              <a:endParaRPr b="1" i="0" sz="2400" u="none" cap="none" strike="noStrike">
                <a:solidFill>
                  <a:schemeClr val="lt1"/>
                </a:solidFill>
                <a:latin typeface="Arial"/>
                <a:ea typeface="Arial"/>
                <a:cs typeface="Arial"/>
                <a:sym typeface="Arial"/>
              </a:endParaRPr>
            </a:p>
          </p:txBody>
        </p:sp>
      </p:grpSp>
      <p:grpSp>
        <p:nvGrpSpPr>
          <p:cNvPr id="110" name="Google Shape;110;p2"/>
          <p:cNvGrpSpPr/>
          <p:nvPr/>
        </p:nvGrpSpPr>
        <p:grpSpPr>
          <a:xfrm>
            <a:off x="5224145" y="4946015"/>
            <a:ext cx="650875" cy="648180"/>
            <a:chOff x="7689" y="1002"/>
            <a:chExt cx="1424" cy="1287"/>
          </a:xfrm>
        </p:grpSpPr>
        <p:sp>
          <p:nvSpPr>
            <p:cNvPr id="111" name="Google Shape;111;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112" name="Google Shape;112;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06</a:t>
              </a:r>
              <a:endParaRPr b="1" i="0" sz="2400" u="none" cap="none" strike="noStrike">
                <a:solidFill>
                  <a:schemeClr val="lt1"/>
                </a:solidFill>
                <a:latin typeface="Arial"/>
                <a:ea typeface="Arial"/>
                <a:cs typeface="Arial"/>
                <a:sym typeface="Arial"/>
              </a:endParaRPr>
            </a:p>
          </p:txBody>
        </p:sp>
      </p:grpSp>
      <p:grpSp>
        <p:nvGrpSpPr>
          <p:cNvPr id="113" name="Google Shape;113;p2"/>
          <p:cNvGrpSpPr/>
          <p:nvPr/>
        </p:nvGrpSpPr>
        <p:grpSpPr>
          <a:xfrm>
            <a:off x="5224145" y="5862320"/>
            <a:ext cx="650875" cy="648180"/>
            <a:chOff x="7689" y="1002"/>
            <a:chExt cx="1424" cy="1287"/>
          </a:xfrm>
        </p:grpSpPr>
        <p:sp>
          <p:nvSpPr>
            <p:cNvPr id="114" name="Google Shape;114;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115" name="Google Shape;115;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07</a:t>
              </a:r>
              <a:endParaRPr b="1" i="0" sz="2400" u="none" cap="none" strike="noStrike">
                <a:solidFill>
                  <a:schemeClr val="lt1"/>
                </a:solidFill>
                <a:latin typeface="Arial"/>
                <a:ea typeface="Arial"/>
                <a:cs typeface="Arial"/>
                <a:sym typeface="Arial"/>
              </a:endParaRPr>
            </a:p>
          </p:txBody>
        </p:sp>
      </p:grpSp>
      <p:grpSp>
        <p:nvGrpSpPr>
          <p:cNvPr id="116" name="Google Shape;116;p2"/>
          <p:cNvGrpSpPr/>
          <p:nvPr/>
        </p:nvGrpSpPr>
        <p:grpSpPr>
          <a:xfrm>
            <a:off x="5224145" y="1167765"/>
            <a:ext cx="650875" cy="648180"/>
            <a:chOff x="7689" y="1002"/>
            <a:chExt cx="1424" cy="1287"/>
          </a:xfrm>
        </p:grpSpPr>
        <p:sp>
          <p:nvSpPr>
            <p:cNvPr id="117" name="Google Shape;117;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118" name="Google Shape;118;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02</a:t>
              </a:r>
              <a:endParaRPr b="1" i="0" sz="2400" u="none" cap="none" strike="noStrike">
                <a:solidFill>
                  <a:schemeClr val="lt1"/>
                </a:solidFill>
                <a:latin typeface="Arial"/>
                <a:ea typeface="Arial"/>
                <a:cs typeface="Arial"/>
                <a:sym typeface="Arial"/>
              </a:endParaRPr>
            </a:p>
          </p:txBody>
        </p:sp>
      </p:grpSp>
      <p:grpSp>
        <p:nvGrpSpPr>
          <p:cNvPr id="119" name="Google Shape;119;p2"/>
          <p:cNvGrpSpPr/>
          <p:nvPr/>
        </p:nvGrpSpPr>
        <p:grpSpPr>
          <a:xfrm>
            <a:off x="5224145" y="1148080"/>
            <a:ext cx="650875" cy="648180"/>
            <a:chOff x="7689" y="1002"/>
            <a:chExt cx="1424" cy="1287"/>
          </a:xfrm>
        </p:grpSpPr>
        <p:sp>
          <p:nvSpPr>
            <p:cNvPr id="120" name="Google Shape;120;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121" name="Google Shape;121;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02</a:t>
              </a:r>
              <a:endParaRPr b="1" i="0" sz="2400" u="none" cap="none" strike="noStrike">
                <a:solidFill>
                  <a:schemeClr val="lt1"/>
                </a:solidFill>
                <a:latin typeface="Arial"/>
                <a:ea typeface="Arial"/>
                <a:cs typeface="Arial"/>
                <a:sym typeface="Arial"/>
              </a:endParaRPr>
            </a:p>
          </p:txBody>
        </p:sp>
      </p:grpSp>
      <p:grpSp>
        <p:nvGrpSpPr>
          <p:cNvPr id="122" name="Google Shape;122;p2"/>
          <p:cNvGrpSpPr/>
          <p:nvPr/>
        </p:nvGrpSpPr>
        <p:grpSpPr>
          <a:xfrm>
            <a:off x="5224145" y="2148840"/>
            <a:ext cx="650875" cy="648180"/>
            <a:chOff x="7689" y="1002"/>
            <a:chExt cx="1424" cy="1287"/>
          </a:xfrm>
        </p:grpSpPr>
        <p:sp>
          <p:nvSpPr>
            <p:cNvPr id="123" name="Google Shape;123;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124" name="Google Shape;124;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03</a:t>
              </a:r>
              <a:endParaRPr b="1" i="0" sz="2400" u="none" cap="none" strike="noStrike">
                <a:solidFill>
                  <a:schemeClr val="lt1"/>
                </a:solidFill>
                <a:latin typeface="Arial"/>
                <a:ea typeface="Arial"/>
                <a:cs typeface="Arial"/>
                <a:sym typeface="Arial"/>
              </a:endParaRPr>
            </a:p>
          </p:txBody>
        </p:sp>
      </p:grpSp>
      <p:sp>
        <p:nvSpPr>
          <p:cNvPr id="125" name="Google Shape;125;p2"/>
          <p:cNvSpPr txBox="1"/>
          <p:nvPr/>
        </p:nvSpPr>
        <p:spPr>
          <a:xfrm>
            <a:off x="6004560" y="3165475"/>
            <a:ext cx="5053330" cy="4552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CN" sz="2370" u="none" cap="none" strike="noStrike">
                <a:solidFill>
                  <a:srgbClr val="3F3F3F"/>
                </a:solidFill>
                <a:latin typeface="Arial Black"/>
                <a:ea typeface="Arial Black"/>
                <a:cs typeface="Arial Black"/>
                <a:sym typeface="Arial Black"/>
              </a:rPr>
              <a:t>GoogLeNet</a:t>
            </a:r>
            <a:endParaRPr b="1" i="0" sz="2370" u="none" cap="none" strike="noStrike">
              <a:solidFill>
                <a:srgbClr val="3F3F3F"/>
              </a:solidFill>
              <a:latin typeface="Arial Black"/>
              <a:ea typeface="Arial Black"/>
              <a:cs typeface="Arial Black"/>
              <a:sym typeface="Arial Black"/>
            </a:endParaRPr>
          </a:p>
        </p:txBody>
      </p:sp>
      <p:grpSp>
        <p:nvGrpSpPr>
          <p:cNvPr id="126" name="Google Shape;126;p2"/>
          <p:cNvGrpSpPr/>
          <p:nvPr/>
        </p:nvGrpSpPr>
        <p:grpSpPr>
          <a:xfrm>
            <a:off x="5252720" y="3098800"/>
            <a:ext cx="650875" cy="648180"/>
            <a:chOff x="7689" y="1002"/>
            <a:chExt cx="1424" cy="1287"/>
          </a:xfrm>
        </p:grpSpPr>
        <p:sp>
          <p:nvSpPr>
            <p:cNvPr id="127" name="Google Shape;127;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128" name="Google Shape;128;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04</a:t>
              </a:r>
              <a:endParaRPr b="1" i="0" sz="2400" u="none" cap="none" strike="noStrike">
                <a:solidFill>
                  <a:schemeClr val="lt1"/>
                </a:solidFill>
                <a:latin typeface="Arial"/>
                <a:ea typeface="Arial"/>
                <a:cs typeface="Arial"/>
                <a:sym typeface="Arial"/>
              </a:endParaRPr>
            </a:p>
          </p:txBody>
        </p:sp>
      </p:grpSp>
      <p:grpSp>
        <p:nvGrpSpPr>
          <p:cNvPr id="129" name="Google Shape;129;p2"/>
          <p:cNvGrpSpPr/>
          <p:nvPr/>
        </p:nvGrpSpPr>
        <p:grpSpPr>
          <a:xfrm>
            <a:off x="5252720" y="4029710"/>
            <a:ext cx="650875" cy="648180"/>
            <a:chOff x="7689" y="1002"/>
            <a:chExt cx="1424" cy="1287"/>
          </a:xfrm>
        </p:grpSpPr>
        <p:sp>
          <p:nvSpPr>
            <p:cNvPr id="130" name="Google Shape;130;p2"/>
            <p:cNvSpPr/>
            <p:nvPr/>
          </p:nvSpPr>
          <p:spPr>
            <a:xfrm>
              <a:off x="7689" y="1002"/>
              <a:ext cx="1424" cy="1287"/>
            </a:xfrm>
            <a:prstGeom prst="ellipse">
              <a:avLst/>
            </a:prstGeom>
            <a:solidFill>
              <a:srgbClr val="323F4F"/>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0" u="none" cap="none" strike="noStrike">
                <a:solidFill>
                  <a:srgbClr val="3F3F3F"/>
                </a:solidFill>
                <a:latin typeface="Arial"/>
                <a:ea typeface="Arial"/>
                <a:cs typeface="Arial"/>
                <a:sym typeface="Arial"/>
              </a:endParaRPr>
            </a:p>
          </p:txBody>
        </p:sp>
        <p:sp>
          <p:nvSpPr>
            <p:cNvPr id="131" name="Google Shape;131;p2"/>
            <p:cNvSpPr txBox="1"/>
            <p:nvPr/>
          </p:nvSpPr>
          <p:spPr>
            <a:xfrm>
              <a:off x="7751" y="1226"/>
              <a:ext cx="1300" cy="91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zh-CN" sz="2400" u="none" cap="none" strike="noStrike">
                  <a:solidFill>
                    <a:schemeClr val="lt1"/>
                  </a:solidFill>
                  <a:latin typeface="Arial"/>
                  <a:ea typeface="Arial"/>
                  <a:cs typeface="Arial"/>
                  <a:sym typeface="Arial"/>
                </a:rPr>
                <a:t>05</a:t>
              </a:r>
              <a:endParaRPr b="1" i="0" sz="2400" u="none" cap="none" strike="noStrike">
                <a:solidFill>
                  <a:schemeClr val="lt1"/>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3"/>
          <p:cNvSpPr txBox="1"/>
          <p:nvPr>
            <p:ph type="title"/>
          </p:nvPr>
        </p:nvSpPr>
        <p:spPr>
          <a:xfrm>
            <a:off x="206375" y="26098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Times New Roman"/>
              <a:buNone/>
            </a:pPr>
            <a:r>
              <a:rPr lang="zh-CN" sz="3200">
                <a:latin typeface="Times New Roman"/>
                <a:ea typeface="Times New Roman"/>
                <a:cs typeface="Times New Roman"/>
                <a:sym typeface="Times New Roman"/>
              </a:rPr>
              <a:t>Introduction</a:t>
            </a:r>
            <a:endParaRPr>
              <a:latin typeface="Times New Roman"/>
              <a:ea typeface="Times New Roman"/>
              <a:cs typeface="Times New Roman"/>
              <a:sym typeface="Times New Roman"/>
            </a:endParaRPr>
          </a:p>
          <a:p>
            <a:pPr indent="0" lvl="0" marL="0" rtl="0" algn="l">
              <a:lnSpc>
                <a:spcPct val="90000"/>
              </a:lnSpc>
              <a:spcBef>
                <a:spcPts val="0"/>
              </a:spcBef>
              <a:spcAft>
                <a:spcPts val="0"/>
              </a:spcAft>
              <a:buClr>
                <a:schemeClr val="dk1"/>
              </a:buClr>
              <a:buSzPts val="4000"/>
              <a:buFont typeface="Times New Roman"/>
              <a:buNone/>
            </a:pPr>
            <a:r>
              <a:t/>
            </a:r>
            <a:endParaRPr>
              <a:latin typeface="Times New Roman"/>
              <a:ea typeface="Times New Roman"/>
              <a:cs typeface="Times New Roman"/>
              <a:sym typeface="Times New Roman"/>
            </a:endParaRPr>
          </a:p>
        </p:txBody>
      </p:sp>
      <p:sp>
        <p:nvSpPr>
          <p:cNvPr id="137" name="Google Shape;137;p3"/>
          <p:cNvSpPr/>
          <p:nvPr/>
        </p:nvSpPr>
        <p:spPr>
          <a:xfrm>
            <a:off x="-184785"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138" name="Google Shape;138;p3"/>
          <p:cNvSpPr txBox="1"/>
          <p:nvPr/>
        </p:nvSpPr>
        <p:spPr>
          <a:xfrm>
            <a:off x="511175" y="984885"/>
            <a:ext cx="10841400" cy="11883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b="0" i="0" lang="zh-CN" sz="1600" u="none" cap="none" strike="noStrike">
                <a:solidFill>
                  <a:srgbClr val="000000"/>
                </a:solidFill>
                <a:latin typeface="Times"/>
                <a:ea typeface="Times"/>
                <a:cs typeface="Times"/>
                <a:sym typeface="Times"/>
              </a:rPr>
              <a:t>Recently, deep learning has outperformed traditional machine learning techniques in the field of computer vision. For traditional image classification methods, the huge amount of image data is difficult to handle and cannot meet the operational accuracy and speed requirements of image classification. However, deep learning-based image classification methods break through this bottleneck and become the mainstream method to accomplish these classification tasks.</a:t>
            </a:r>
            <a:endParaRPr b="0" i="0" sz="1600" u="none" cap="none" strike="noStrike">
              <a:solidFill>
                <a:srgbClr val="000000"/>
              </a:solidFill>
              <a:latin typeface="Times"/>
              <a:ea typeface="Times"/>
              <a:cs typeface="Times"/>
              <a:sym typeface="Times"/>
            </a:endParaRPr>
          </a:p>
        </p:txBody>
      </p:sp>
      <p:pic>
        <p:nvPicPr>
          <p:cNvPr id="139" name="Google Shape;139;p3"/>
          <p:cNvPicPr preferRelativeResize="0"/>
          <p:nvPr/>
        </p:nvPicPr>
        <p:blipFill rotWithShape="1">
          <a:blip r:embed="rId3">
            <a:alphaModFix/>
          </a:blip>
          <a:srcRect b="2938" l="0" r="0" t="0"/>
          <a:stretch/>
        </p:blipFill>
        <p:spPr>
          <a:xfrm>
            <a:off x="511175" y="2682875"/>
            <a:ext cx="5979160" cy="3861435"/>
          </a:xfrm>
          <a:prstGeom prst="rect">
            <a:avLst/>
          </a:prstGeom>
          <a:noFill/>
          <a:ln>
            <a:noFill/>
          </a:ln>
        </p:spPr>
      </p:pic>
      <p:sp>
        <p:nvSpPr>
          <p:cNvPr id="140" name="Google Shape;140;p3"/>
          <p:cNvSpPr txBox="1"/>
          <p:nvPr/>
        </p:nvSpPr>
        <p:spPr>
          <a:xfrm>
            <a:off x="6929120" y="2758440"/>
            <a:ext cx="4585335" cy="2919095"/>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b="0" i="0" lang="zh-CN" sz="1600" u="none" cap="none" strike="noStrike">
                <a:solidFill>
                  <a:srgbClr val="000000"/>
                </a:solidFill>
                <a:latin typeface="Times"/>
                <a:ea typeface="Times"/>
                <a:cs typeface="Times"/>
                <a:sym typeface="Times"/>
              </a:rPr>
              <a:t>In this project, we used the </a:t>
            </a:r>
            <a:r>
              <a:rPr b="1" i="0" lang="zh-CN" sz="1600" u="none" cap="none" strike="noStrike">
                <a:solidFill>
                  <a:srgbClr val="000000"/>
                </a:solidFill>
                <a:latin typeface="Times"/>
                <a:ea typeface="Times"/>
                <a:cs typeface="Times"/>
                <a:sym typeface="Times"/>
              </a:rPr>
              <a:t>PyTorch</a:t>
            </a:r>
            <a:r>
              <a:rPr b="0" i="0" lang="zh-CN" sz="1600" u="none" cap="none" strike="noStrike">
                <a:solidFill>
                  <a:srgbClr val="000000"/>
                </a:solidFill>
                <a:latin typeface="Times"/>
                <a:ea typeface="Times"/>
                <a:cs typeface="Times"/>
                <a:sym typeface="Times"/>
              </a:rPr>
              <a:t> deep learning framework to classify images in six major categories: people, animals, plants, vehicles, fast food, and buildings. We plan to use four different popular deep learning models </a:t>
            </a:r>
            <a:r>
              <a:rPr b="1" i="0" lang="zh-CN" sz="1600" u="none" cap="none" strike="noStrike">
                <a:solidFill>
                  <a:srgbClr val="000000"/>
                </a:solidFill>
                <a:latin typeface="Times"/>
                <a:ea typeface="Times"/>
                <a:cs typeface="Times"/>
                <a:sym typeface="Times"/>
              </a:rPr>
              <a:t>(ResNet, DenseNet, VGG, GoogLeNet</a:t>
            </a:r>
            <a:r>
              <a:rPr b="0" i="0" lang="zh-CN" sz="1600" u="none" cap="none" strike="noStrike">
                <a:solidFill>
                  <a:srgbClr val="000000"/>
                </a:solidFill>
                <a:latin typeface="Times"/>
                <a:ea typeface="Times"/>
                <a:cs typeface="Times"/>
                <a:sym typeface="Times"/>
              </a:rPr>
              <a:t>) for this classification task and compare the performance of these models. At the same time, we hope to use a transfer learning method to adjust the trained and mature model to improve the accuracy of the model for this target.</a:t>
            </a:r>
            <a:endParaRPr b="0" i="0" sz="1600" u="none" cap="none" strike="noStrike">
              <a:solidFill>
                <a:srgbClr val="000000"/>
              </a:solidFill>
              <a:latin typeface="Times"/>
              <a:ea typeface="Times"/>
              <a:cs typeface="Times"/>
              <a:sym typeface="Time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4"/>
          <p:cNvSpPr txBox="1"/>
          <p:nvPr>
            <p:ph type="title"/>
          </p:nvPr>
        </p:nvSpPr>
        <p:spPr>
          <a:xfrm>
            <a:off x="206375" y="26098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Times New Roman"/>
              <a:buNone/>
            </a:pPr>
            <a:r>
              <a:rPr lang="zh-CN" sz="3200">
                <a:latin typeface="Times New Roman"/>
                <a:ea typeface="Times New Roman"/>
                <a:cs typeface="Times New Roman"/>
                <a:sym typeface="Times New Roman"/>
              </a:rPr>
              <a:t>Data collecting and preprocessing</a:t>
            </a:r>
            <a:endParaRPr sz="3200">
              <a:latin typeface="Times New Roman"/>
              <a:ea typeface="Times New Roman"/>
              <a:cs typeface="Times New Roman"/>
              <a:sym typeface="Times New Roman"/>
            </a:endParaRPr>
          </a:p>
          <a:p>
            <a:pPr indent="0" lvl="0" marL="0" rtl="0" algn="l">
              <a:lnSpc>
                <a:spcPct val="90000"/>
              </a:lnSpc>
              <a:spcBef>
                <a:spcPts val="0"/>
              </a:spcBef>
              <a:spcAft>
                <a:spcPts val="0"/>
              </a:spcAft>
              <a:buClr>
                <a:schemeClr val="dk1"/>
              </a:buClr>
              <a:buSzPts val="4000"/>
              <a:buFont typeface="Times New Roman"/>
              <a:buNone/>
            </a:pPr>
            <a:r>
              <a:t/>
            </a:r>
            <a:endParaRPr>
              <a:latin typeface="Times New Roman"/>
              <a:ea typeface="Times New Roman"/>
              <a:cs typeface="Times New Roman"/>
              <a:sym typeface="Times New Roman"/>
            </a:endParaRPr>
          </a:p>
        </p:txBody>
      </p:sp>
      <p:sp>
        <p:nvSpPr>
          <p:cNvPr id="146" name="Google Shape;146;p4"/>
          <p:cNvSpPr/>
          <p:nvPr/>
        </p:nvSpPr>
        <p:spPr>
          <a:xfrm>
            <a:off x="-184785"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147" name="Google Shape;147;p4"/>
          <p:cNvSpPr txBox="1"/>
          <p:nvPr/>
        </p:nvSpPr>
        <p:spPr>
          <a:xfrm>
            <a:off x="430530" y="1094740"/>
            <a:ext cx="10580370" cy="132207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Since most of the CNN architecture emphasis on the deep learning nature, it requires significant amount of training data to build the model with contains substantial parameters. Collecting and labeling proper images could be very labor intensive given the size that it is dealing with. Fortunately, there are several open-source computer vision datasets that could be utilized to extract enough data for our training purpose. </a:t>
            </a:r>
            <a:endParaRPr b="0" i="0" sz="16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We choose </a:t>
            </a:r>
            <a:r>
              <a:rPr b="1" i="0" lang="zh-CN" sz="1600" u="none" cap="none" strike="noStrike">
                <a:solidFill>
                  <a:srgbClr val="000000"/>
                </a:solidFill>
                <a:latin typeface="Times"/>
                <a:ea typeface="Times"/>
                <a:cs typeface="Times"/>
                <a:sym typeface="Times"/>
              </a:rPr>
              <a:t>ImageNet2017</a:t>
            </a:r>
            <a:r>
              <a:rPr b="0" i="0" lang="zh-CN" sz="1600" u="none" cap="none" strike="noStrike">
                <a:solidFill>
                  <a:srgbClr val="000000"/>
                </a:solidFill>
                <a:latin typeface="Times"/>
                <a:ea typeface="Times"/>
                <a:cs typeface="Times"/>
                <a:sym typeface="Times"/>
              </a:rPr>
              <a:t>, </a:t>
            </a:r>
            <a:r>
              <a:rPr b="1" i="0" lang="zh-CN" sz="1600" u="none" cap="none" strike="noStrike">
                <a:solidFill>
                  <a:srgbClr val="000000"/>
                </a:solidFill>
                <a:latin typeface="Times"/>
                <a:ea typeface="Times"/>
                <a:cs typeface="Times"/>
                <a:sym typeface="Times"/>
              </a:rPr>
              <a:t>CIFAR-10</a:t>
            </a:r>
            <a:r>
              <a:rPr b="0" i="0" lang="zh-CN" sz="1600" u="none" cap="none" strike="noStrike">
                <a:solidFill>
                  <a:srgbClr val="000000"/>
                </a:solidFill>
                <a:latin typeface="Times"/>
                <a:ea typeface="Times"/>
                <a:cs typeface="Times"/>
                <a:sym typeface="Times"/>
              </a:rPr>
              <a:t> and some data sets from </a:t>
            </a:r>
            <a:r>
              <a:rPr b="1" i="0" lang="zh-CN" sz="1600" u="none" cap="none" strike="noStrike">
                <a:solidFill>
                  <a:srgbClr val="000000"/>
                </a:solidFill>
                <a:latin typeface="Times"/>
                <a:ea typeface="Times"/>
                <a:cs typeface="Times"/>
                <a:sym typeface="Times"/>
              </a:rPr>
              <a:t>Kaggle</a:t>
            </a:r>
            <a:r>
              <a:rPr b="0" i="0" lang="zh-CN" sz="1600" u="none" cap="none" strike="noStrike">
                <a:solidFill>
                  <a:srgbClr val="000000"/>
                </a:solidFill>
                <a:latin typeface="Times"/>
                <a:ea typeface="Times"/>
                <a:cs typeface="Times"/>
                <a:sym typeface="Times"/>
              </a:rPr>
              <a:t>, these open access image data sets, as our data source.</a:t>
            </a:r>
            <a:endParaRPr b="0" i="0" sz="1600" u="none" cap="none" strike="noStrike">
              <a:solidFill>
                <a:srgbClr val="000000"/>
              </a:solidFill>
              <a:latin typeface="Times"/>
              <a:ea typeface="Times"/>
              <a:cs typeface="Times"/>
              <a:sym typeface="Times"/>
            </a:endParaRPr>
          </a:p>
        </p:txBody>
      </p:sp>
      <p:sp>
        <p:nvSpPr>
          <p:cNvPr id="148" name="Google Shape;148;p4"/>
          <p:cNvSpPr txBox="1"/>
          <p:nvPr/>
        </p:nvSpPr>
        <p:spPr>
          <a:xfrm>
            <a:off x="5979795" y="2807970"/>
            <a:ext cx="4951095" cy="107632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All the data are randomly selected from their respective classifications. For the preprocessing process, we have carried out appropriate processing methods for the images according to the respective selected CNNs.</a:t>
            </a:r>
            <a:endParaRPr b="0" i="0" sz="1600" u="none" cap="none" strike="noStrike">
              <a:solidFill>
                <a:srgbClr val="000000"/>
              </a:solidFill>
              <a:latin typeface="Times"/>
              <a:ea typeface="Times"/>
              <a:cs typeface="Times"/>
              <a:sym typeface="Times"/>
            </a:endParaRPr>
          </a:p>
        </p:txBody>
      </p:sp>
      <p:pic>
        <p:nvPicPr>
          <p:cNvPr id="149" name="Google Shape;149;p4"/>
          <p:cNvPicPr preferRelativeResize="0"/>
          <p:nvPr/>
        </p:nvPicPr>
        <p:blipFill rotWithShape="1">
          <a:blip r:embed="rId3">
            <a:alphaModFix/>
          </a:blip>
          <a:srcRect b="0" l="0" r="0" t="0"/>
          <a:stretch/>
        </p:blipFill>
        <p:spPr>
          <a:xfrm>
            <a:off x="709930" y="2739390"/>
            <a:ext cx="1539240" cy="1595120"/>
          </a:xfrm>
          <a:prstGeom prst="rect">
            <a:avLst/>
          </a:prstGeom>
          <a:noFill/>
          <a:ln>
            <a:noFill/>
          </a:ln>
        </p:spPr>
      </p:pic>
      <p:pic>
        <p:nvPicPr>
          <p:cNvPr id="150" name="Google Shape;150;p4"/>
          <p:cNvPicPr preferRelativeResize="0"/>
          <p:nvPr/>
        </p:nvPicPr>
        <p:blipFill rotWithShape="1">
          <a:blip r:embed="rId4">
            <a:alphaModFix/>
          </a:blip>
          <a:srcRect b="0" l="0" r="0" t="0"/>
          <a:stretch/>
        </p:blipFill>
        <p:spPr>
          <a:xfrm>
            <a:off x="4070350" y="4431665"/>
            <a:ext cx="1461770" cy="1492250"/>
          </a:xfrm>
          <a:prstGeom prst="rect">
            <a:avLst/>
          </a:prstGeom>
          <a:noFill/>
          <a:ln>
            <a:noFill/>
          </a:ln>
        </p:spPr>
      </p:pic>
      <p:pic>
        <p:nvPicPr>
          <p:cNvPr id="151" name="Google Shape;151;p4"/>
          <p:cNvPicPr preferRelativeResize="0"/>
          <p:nvPr/>
        </p:nvPicPr>
        <p:blipFill rotWithShape="1">
          <a:blip r:embed="rId5">
            <a:alphaModFix/>
          </a:blip>
          <a:srcRect b="0" l="0" r="0" t="0"/>
          <a:stretch/>
        </p:blipFill>
        <p:spPr>
          <a:xfrm>
            <a:off x="2428875" y="4422775"/>
            <a:ext cx="1461770" cy="1510030"/>
          </a:xfrm>
          <a:prstGeom prst="rect">
            <a:avLst/>
          </a:prstGeom>
          <a:noFill/>
          <a:ln>
            <a:noFill/>
          </a:ln>
        </p:spPr>
      </p:pic>
      <p:pic>
        <p:nvPicPr>
          <p:cNvPr id="152" name="Google Shape;152;p4"/>
          <p:cNvPicPr preferRelativeResize="0"/>
          <p:nvPr/>
        </p:nvPicPr>
        <p:blipFill rotWithShape="1">
          <a:blip r:embed="rId6">
            <a:alphaModFix/>
          </a:blip>
          <a:srcRect b="0" l="0" r="0" t="0"/>
          <a:stretch/>
        </p:blipFill>
        <p:spPr>
          <a:xfrm>
            <a:off x="709930" y="4422775"/>
            <a:ext cx="1539240" cy="1570355"/>
          </a:xfrm>
          <a:prstGeom prst="rect">
            <a:avLst/>
          </a:prstGeom>
          <a:noFill/>
          <a:ln>
            <a:noFill/>
          </a:ln>
        </p:spPr>
      </p:pic>
      <p:pic>
        <p:nvPicPr>
          <p:cNvPr id="153" name="Google Shape;153;p4"/>
          <p:cNvPicPr preferRelativeResize="0"/>
          <p:nvPr/>
        </p:nvPicPr>
        <p:blipFill rotWithShape="1">
          <a:blip r:embed="rId7">
            <a:alphaModFix/>
          </a:blip>
          <a:srcRect b="0" l="0" r="0" t="0"/>
          <a:stretch/>
        </p:blipFill>
        <p:spPr>
          <a:xfrm>
            <a:off x="4031615" y="2807970"/>
            <a:ext cx="1539240" cy="1526540"/>
          </a:xfrm>
          <a:prstGeom prst="rect">
            <a:avLst/>
          </a:prstGeom>
          <a:noFill/>
          <a:ln>
            <a:noFill/>
          </a:ln>
        </p:spPr>
      </p:pic>
      <p:pic>
        <p:nvPicPr>
          <p:cNvPr id="154" name="Google Shape;154;p4"/>
          <p:cNvPicPr preferRelativeResize="0"/>
          <p:nvPr/>
        </p:nvPicPr>
        <p:blipFill rotWithShape="1">
          <a:blip r:embed="rId8">
            <a:alphaModFix/>
          </a:blip>
          <a:srcRect b="0" l="0" r="0" t="0"/>
          <a:stretch/>
        </p:blipFill>
        <p:spPr>
          <a:xfrm>
            <a:off x="2393315" y="2763520"/>
            <a:ext cx="1538605" cy="1570990"/>
          </a:xfrm>
          <a:prstGeom prst="rect">
            <a:avLst/>
          </a:prstGeom>
          <a:noFill/>
          <a:ln>
            <a:noFill/>
          </a:ln>
        </p:spPr>
      </p:pic>
      <p:sp>
        <p:nvSpPr>
          <p:cNvPr id="155" name="Google Shape;155;p4"/>
          <p:cNvSpPr txBox="1"/>
          <p:nvPr/>
        </p:nvSpPr>
        <p:spPr>
          <a:xfrm>
            <a:off x="5979795" y="4080510"/>
            <a:ext cx="4951095" cy="153797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All the data are randomly selected from the respective categories, and for the preprocessing process, we performed appropriate processing on the images, such as resizing and normalization, for the respective CNN of choice.</a:t>
            </a:r>
            <a:endParaRPr b="0" i="0" sz="14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6" name="Google Shape;156;p4"/>
          <p:cNvSpPr/>
          <p:nvPr/>
        </p:nvSpPr>
        <p:spPr>
          <a:xfrm>
            <a:off x="430530" y="2605405"/>
            <a:ext cx="5283200" cy="3388360"/>
          </a:xfrm>
          <a:prstGeom prst="roundRect">
            <a:avLst>
              <a:gd fmla="val 16667" name="adj"/>
            </a:avLst>
          </a:prstGeom>
          <a:noFill/>
          <a:ln cap="flat" cmpd="sng" w="28575">
            <a:solidFill>
              <a:srgbClr val="31538F"/>
            </a:solidFill>
            <a:prstDash val="dash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7" name="Google Shape;157;p4"/>
          <p:cNvSpPr txBox="1"/>
          <p:nvPr/>
        </p:nvSpPr>
        <p:spPr>
          <a:xfrm>
            <a:off x="2581910" y="6021070"/>
            <a:ext cx="2267585" cy="3371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New Roman"/>
                <a:ea typeface="Times New Roman"/>
                <a:cs typeface="Times New Roman"/>
                <a:sym typeface="Times New Roman"/>
              </a:rPr>
              <a:t>collected dataset</a:t>
            </a:r>
            <a:endParaRPr b="0" i="0" sz="16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5"/>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163" name="Google Shape;163;p5"/>
          <p:cNvSpPr txBox="1"/>
          <p:nvPr/>
        </p:nvSpPr>
        <p:spPr>
          <a:xfrm>
            <a:off x="264795" y="12065"/>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3600"/>
              <a:buFont typeface="Times New Roman"/>
              <a:buNone/>
            </a:pPr>
            <a:r>
              <a:rPr b="0" i="0" lang="zh-CN" sz="3200" u="none" cap="none" strike="noStrike">
                <a:solidFill>
                  <a:schemeClr val="dk1"/>
                </a:solidFill>
                <a:latin typeface="Times New Roman"/>
                <a:ea typeface="Times New Roman"/>
                <a:cs typeface="Times New Roman"/>
                <a:sym typeface="Times New Roman"/>
              </a:rPr>
              <a:t>VGG</a:t>
            </a:r>
            <a:endParaRPr b="0" i="0" sz="3200" u="none" cap="none" strike="noStrike">
              <a:solidFill>
                <a:schemeClr val="dk1"/>
              </a:solidFill>
              <a:latin typeface="Times New Roman"/>
              <a:ea typeface="Times New Roman"/>
              <a:cs typeface="Times New Roman"/>
              <a:sym typeface="Times New Roman"/>
            </a:endParaRPr>
          </a:p>
        </p:txBody>
      </p:sp>
      <p:sp>
        <p:nvSpPr>
          <p:cNvPr id="164" name="Google Shape;164;p5"/>
          <p:cNvSpPr txBox="1"/>
          <p:nvPr/>
        </p:nvSpPr>
        <p:spPr>
          <a:xfrm>
            <a:off x="625475" y="1097280"/>
            <a:ext cx="10059000" cy="6879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Clr>
                <a:schemeClr val="dk1"/>
              </a:buClr>
              <a:buSzPts val="2800"/>
              <a:buFont typeface="Arial"/>
              <a:buNone/>
            </a:pPr>
            <a:r>
              <a:rPr b="0" i="0" lang="zh-CN" sz="1800" u="none" cap="none" strike="noStrike">
                <a:solidFill>
                  <a:srgbClr val="000000"/>
                </a:solidFill>
                <a:latin typeface="Times New Roman"/>
                <a:ea typeface="Times New Roman"/>
                <a:cs typeface="Times New Roman"/>
                <a:sym typeface="Times New Roman"/>
              </a:rPr>
              <a:t>The full name of VGG is the</a:t>
            </a:r>
            <a:r>
              <a:rPr b="1" i="0" lang="zh-CN" sz="1800" u="none" cap="none" strike="noStrike">
                <a:solidFill>
                  <a:srgbClr val="000000"/>
                </a:solidFill>
                <a:latin typeface="Times"/>
                <a:ea typeface="Times"/>
                <a:cs typeface="Times"/>
                <a:sym typeface="Times"/>
              </a:rPr>
              <a:t> Visual Geometry Group</a:t>
            </a:r>
            <a:r>
              <a:rPr b="0" i="0" lang="zh-CN" sz="1800" u="none" cap="none" strike="noStrike">
                <a:solidFill>
                  <a:srgbClr val="000000"/>
                </a:solidFill>
                <a:latin typeface="Times New Roman"/>
                <a:ea typeface="Times New Roman"/>
                <a:cs typeface="Times New Roman"/>
                <a:sym typeface="Times New Roman"/>
              </a:rPr>
              <a:t>, which can be applied to face recognition and image classification.</a:t>
            </a:r>
            <a:endParaRPr b="0" i="0" sz="1800" u="none" cap="none" strike="noStrike">
              <a:solidFill>
                <a:srgbClr val="000000"/>
              </a:solidFill>
              <a:latin typeface="Times New Roman"/>
              <a:ea typeface="Times New Roman"/>
              <a:cs typeface="Times New Roman"/>
              <a:sym typeface="Times New Roman"/>
            </a:endParaRPr>
          </a:p>
        </p:txBody>
      </p:sp>
      <p:pic>
        <p:nvPicPr>
          <p:cNvPr id="165" name="Google Shape;165;p5"/>
          <p:cNvPicPr preferRelativeResize="0"/>
          <p:nvPr/>
        </p:nvPicPr>
        <p:blipFill rotWithShape="1">
          <a:blip r:embed="rId3">
            <a:alphaModFix/>
          </a:blip>
          <a:srcRect b="0" l="0" r="0" t="0"/>
          <a:stretch/>
        </p:blipFill>
        <p:spPr>
          <a:xfrm>
            <a:off x="785495" y="2086610"/>
            <a:ext cx="8291195" cy="3663950"/>
          </a:xfrm>
          <a:prstGeom prst="rect">
            <a:avLst/>
          </a:prstGeom>
          <a:noFill/>
          <a:ln>
            <a:noFill/>
          </a:ln>
        </p:spPr>
      </p:pic>
      <p:sp>
        <p:nvSpPr>
          <p:cNvPr id="166" name="Google Shape;166;p5"/>
          <p:cNvSpPr txBox="1"/>
          <p:nvPr/>
        </p:nvSpPr>
        <p:spPr>
          <a:xfrm>
            <a:off x="4521200" y="5750560"/>
            <a:ext cx="2267585" cy="3371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New Roman"/>
                <a:ea typeface="Times New Roman"/>
                <a:cs typeface="Times New Roman"/>
                <a:sym typeface="Times New Roman"/>
              </a:rPr>
              <a:t>VGG Structure diagram</a:t>
            </a:r>
            <a:endParaRPr b="0" i="0" sz="16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6"/>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172" name="Google Shape;172;p6"/>
          <p:cNvSpPr txBox="1"/>
          <p:nvPr/>
        </p:nvSpPr>
        <p:spPr>
          <a:xfrm>
            <a:off x="248920" y="0"/>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3600"/>
              <a:buFont typeface="Times New Roman"/>
              <a:buNone/>
            </a:pPr>
            <a:r>
              <a:rPr b="0" i="0" lang="zh-CN" sz="3200" u="none" cap="none" strike="noStrike">
                <a:solidFill>
                  <a:schemeClr val="dk1"/>
                </a:solidFill>
                <a:latin typeface="Times New Roman"/>
                <a:ea typeface="Times New Roman"/>
                <a:cs typeface="Times New Roman"/>
                <a:sym typeface="Times New Roman"/>
              </a:rPr>
              <a:t>VGG</a:t>
            </a:r>
            <a:endParaRPr b="0" i="0" sz="3200" u="none" cap="none" strike="noStrike">
              <a:solidFill>
                <a:schemeClr val="dk1"/>
              </a:solidFill>
              <a:latin typeface="Times New Roman"/>
              <a:ea typeface="Times New Roman"/>
              <a:cs typeface="Times New Roman"/>
              <a:sym typeface="Times New Roman"/>
            </a:endParaRPr>
          </a:p>
        </p:txBody>
      </p:sp>
      <p:sp>
        <p:nvSpPr>
          <p:cNvPr id="173" name="Google Shape;173;p6"/>
          <p:cNvSpPr txBox="1"/>
          <p:nvPr/>
        </p:nvSpPr>
        <p:spPr>
          <a:xfrm>
            <a:off x="1352550" y="6183630"/>
            <a:ext cx="2267585" cy="3371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New Roman"/>
                <a:ea typeface="Times New Roman"/>
                <a:cs typeface="Times New Roman"/>
                <a:sym typeface="Times New Roman"/>
              </a:rPr>
              <a:t>VGG Structure diagram</a:t>
            </a:r>
            <a:endParaRPr b="0" i="0" sz="1600" u="none" cap="none" strike="noStrike">
              <a:solidFill>
                <a:srgbClr val="000000"/>
              </a:solidFill>
              <a:latin typeface="Times New Roman"/>
              <a:ea typeface="Times New Roman"/>
              <a:cs typeface="Times New Roman"/>
              <a:sym typeface="Times New Roman"/>
            </a:endParaRPr>
          </a:p>
        </p:txBody>
      </p:sp>
      <p:sp>
        <p:nvSpPr>
          <p:cNvPr id="174" name="Google Shape;174;p6"/>
          <p:cNvSpPr txBox="1"/>
          <p:nvPr/>
        </p:nvSpPr>
        <p:spPr>
          <a:xfrm>
            <a:off x="486410" y="1141095"/>
            <a:ext cx="4868545" cy="65659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b="0" i="0" lang="zh-CN" sz="1600" u="none" cap="none" strike="noStrike">
                <a:solidFill>
                  <a:srgbClr val="000000"/>
                </a:solidFill>
                <a:latin typeface="Times"/>
                <a:ea typeface="Times"/>
                <a:cs typeface="Times"/>
                <a:sym typeface="Times"/>
              </a:rPr>
              <a:t>VGG-16 mainly has three parts: </a:t>
            </a:r>
            <a:r>
              <a:rPr b="1" i="0" lang="zh-CN" sz="1600" u="none" cap="none" strike="noStrike">
                <a:solidFill>
                  <a:srgbClr val="000000"/>
                </a:solidFill>
                <a:latin typeface="Times"/>
                <a:ea typeface="Times"/>
                <a:cs typeface="Times"/>
                <a:sym typeface="Times"/>
              </a:rPr>
              <a:t>Convolution</a:t>
            </a:r>
            <a:r>
              <a:rPr b="0" i="0" lang="zh-CN" sz="1600" u="none" cap="none" strike="noStrike">
                <a:solidFill>
                  <a:srgbClr val="000000"/>
                </a:solidFill>
                <a:latin typeface="Times"/>
                <a:ea typeface="Times"/>
                <a:cs typeface="Times"/>
                <a:sym typeface="Times"/>
              </a:rPr>
              <a:t>, </a:t>
            </a:r>
            <a:r>
              <a:rPr b="1" i="0" lang="zh-CN" sz="1600" u="none" cap="none" strike="noStrike">
                <a:solidFill>
                  <a:srgbClr val="000000"/>
                </a:solidFill>
                <a:latin typeface="Times"/>
                <a:ea typeface="Times"/>
                <a:cs typeface="Times"/>
                <a:sym typeface="Times"/>
              </a:rPr>
              <a:t>Pooling</a:t>
            </a:r>
            <a:r>
              <a:rPr b="0" i="0" lang="zh-CN" sz="1600" u="none" cap="none" strike="noStrike">
                <a:solidFill>
                  <a:srgbClr val="000000"/>
                </a:solidFill>
                <a:latin typeface="Times"/>
                <a:ea typeface="Times"/>
                <a:cs typeface="Times"/>
                <a:sym typeface="Times"/>
              </a:rPr>
              <a:t>, and </a:t>
            </a:r>
            <a:r>
              <a:rPr b="1" i="0" lang="zh-CN" sz="1600" u="none" cap="none" strike="noStrike">
                <a:solidFill>
                  <a:srgbClr val="000000"/>
                </a:solidFill>
                <a:latin typeface="Times"/>
                <a:ea typeface="Times"/>
                <a:cs typeface="Times"/>
                <a:sym typeface="Times"/>
              </a:rPr>
              <a:t>Fully Connected Layer</a:t>
            </a:r>
            <a:r>
              <a:rPr b="1" i="0" lang="zh-CN" sz="1600" u="none" cap="none" strike="noStrike">
                <a:solidFill>
                  <a:srgbClr val="000000"/>
                </a:solidFill>
                <a:latin typeface="Times"/>
                <a:ea typeface="Times"/>
                <a:cs typeface="Times"/>
                <a:sym typeface="Times"/>
              </a:rPr>
              <a:t>s</a:t>
            </a:r>
            <a:r>
              <a:rPr b="0" i="0" lang="zh-CN" sz="1600" u="none" cap="none" strike="noStrike">
                <a:solidFill>
                  <a:srgbClr val="000000"/>
                </a:solidFill>
                <a:latin typeface="Times"/>
                <a:ea typeface="Times"/>
                <a:cs typeface="Times"/>
                <a:sym typeface="Times"/>
              </a:rPr>
              <a:t>.</a:t>
            </a:r>
            <a:endParaRPr b="0" i="0" sz="1600" u="none" cap="none" strike="noStrike">
              <a:solidFill>
                <a:srgbClr val="000000"/>
              </a:solidFill>
              <a:latin typeface="Times"/>
              <a:ea typeface="Times"/>
              <a:cs typeface="Times"/>
              <a:sym typeface="Times"/>
            </a:endParaRPr>
          </a:p>
        </p:txBody>
      </p:sp>
      <p:pic>
        <p:nvPicPr>
          <p:cNvPr descr="1.jpg" id="175" name="Google Shape;175;p6"/>
          <p:cNvPicPr preferRelativeResize="0"/>
          <p:nvPr/>
        </p:nvPicPr>
        <p:blipFill rotWithShape="1">
          <a:blip r:embed="rId3">
            <a:alphaModFix/>
          </a:blip>
          <a:srcRect b="5191" l="2720" r="7849" t="6237"/>
          <a:stretch/>
        </p:blipFill>
        <p:spPr>
          <a:xfrm>
            <a:off x="486410" y="4589145"/>
            <a:ext cx="4867910" cy="1477645"/>
          </a:xfrm>
          <a:prstGeom prst="rect">
            <a:avLst/>
          </a:prstGeom>
          <a:noFill/>
          <a:ln>
            <a:noFill/>
          </a:ln>
        </p:spPr>
      </p:pic>
      <p:sp>
        <p:nvSpPr>
          <p:cNvPr id="176" name="Google Shape;176;p6"/>
          <p:cNvSpPr txBox="1"/>
          <p:nvPr/>
        </p:nvSpPr>
        <p:spPr>
          <a:xfrm>
            <a:off x="486400" y="1935425"/>
            <a:ext cx="4718100" cy="28875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b="1" i="0" lang="zh-CN" sz="1600" u="none" cap="none" strike="noStrike">
                <a:solidFill>
                  <a:srgbClr val="000000"/>
                </a:solidFill>
                <a:latin typeface="Times"/>
                <a:ea typeface="Times"/>
                <a:cs typeface="Times"/>
                <a:sym typeface="Times"/>
              </a:rPr>
              <a:t>Convolution layer:</a:t>
            </a:r>
            <a:r>
              <a:rPr b="0" i="0" lang="zh-CN" sz="1600" u="none" cap="none" strike="noStrike">
                <a:solidFill>
                  <a:srgbClr val="000000"/>
                </a:solidFill>
                <a:latin typeface="Times"/>
                <a:ea typeface="Times"/>
                <a:cs typeface="Times"/>
                <a:sym typeface="Times"/>
              </a:rPr>
              <a:t> In this layer, filters are applied to extract features from images. The most important parameters are the size of the kernel and stride.</a:t>
            </a:r>
            <a:endParaRPr b="0" i="0" sz="1600" u="none" cap="none" strike="noStrike">
              <a:solidFill>
                <a:srgbClr val="000000"/>
              </a:solidFill>
              <a:latin typeface="Times"/>
              <a:ea typeface="Times"/>
              <a:cs typeface="Times"/>
              <a:sym typeface="Times"/>
            </a:endParaRPr>
          </a:p>
          <a:p>
            <a:pPr indent="0" lvl="0" marL="0" marR="0" rtl="0" algn="l">
              <a:lnSpc>
                <a:spcPct val="115000"/>
              </a:lnSpc>
              <a:spcBef>
                <a:spcPts val="0"/>
              </a:spcBef>
              <a:spcAft>
                <a:spcPts val="0"/>
              </a:spcAft>
              <a:buNone/>
            </a:pPr>
            <a:r>
              <a:t/>
            </a:r>
            <a:endParaRPr b="0" i="0" sz="1600" u="none" cap="none" strike="noStrike">
              <a:solidFill>
                <a:srgbClr val="000000"/>
              </a:solidFill>
              <a:latin typeface="Times"/>
              <a:ea typeface="Times"/>
              <a:cs typeface="Times"/>
              <a:sym typeface="Times"/>
            </a:endParaRPr>
          </a:p>
          <a:p>
            <a:pPr indent="0" lvl="0" marL="0" marR="0" rtl="0" algn="l">
              <a:lnSpc>
                <a:spcPct val="115000"/>
              </a:lnSpc>
              <a:spcBef>
                <a:spcPts val="0"/>
              </a:spcBef>
              <a:spcAft>
                <a:spcPts val="0"/>
              </a:spcAft>
              <a:buNone/>
            </a:pPr>
            <a:r>
              <a:rPr b="1" i="0" lang="zh-CN" sz="1600" u="none" cap="none" strike="noStrike">
                <a:solidFill>
                  <a:srgbClr val="000000"/>
                </a:solidFill>
                <a:latin typeface="Times"/>
                <a:ea typeface="Times"/>
                <a:cs typeface="Times"/>
                <a:sym typeface="Times"/>
              </a:rPr>
              <a:t>Pooling layer: </a:t>
            </a:r>
            <a:r>
              <a:rPr b="0" i="0" lang="zh-CN" sz="1600" u="none" cap="none" strike="noStrike">
                <a:solidFill>
                  <a:srgbClr val="000000"/>
                </a:solidFill>
                <a:latin typeface="Times"/>
                <a:ea typeface="Times"/>
                <a:cs typeface="Times"/>
                <a:sym typeface="Times"/>
              </a:rPr>
              <a:t>Its function is to reduce the spatial size to reduce the number of parameters and computation.</a:t>
            </a:r>
            <a:br>
              <a:rPr b="0" i="0" lang="zh-CN" sz="1600" u="none" cap="none" strike="noStrike">
                <a:solidFill>
                  <a:srgbClr val="000000"/>
                </a:solidFill>
                <a:latin typeface="Times"/>
                <a:ea typeface="Times"/>
                <a:cs typeface="Times"/>
                <a:sym typeface="Times"/>
              </a:rPr>
            </a:br>
            <a:endParaRPr b="0" i="0" sz="1600" u="none" cap="none" strike="noStrike">
              <a:solidFill>
                <a:srgbClr val="000000"/>
              </a:solidFill>
              <a:latin typeface="Times"/>
              <a:ea typeface="Times"/>
              <a:cs typeface="Times"/>
              <a:sym typeface="Times"/>
            </a:endParaRPr>
          </a:p>
          <a:p>
            <a:pPr indent="0" lvl="0" marL="0" marR="0" rtl="0" algn="l">
              <a:lnSpc>
                <a:spcPct val="115000"/>
              </a:lnSpc>
              <a:spcBef>
                <a:spcPts val="0"/>
              </a:spcBef>
              <a:spcAft>
                <a:spcPts val="0"/>
              </a:spcAft>
              <a:buNone/>
            </a:pPr>
            <a:r>
              <a:rPr b="1" i="0" lang="zh-CN" sz="1600" u="none" cap="none" strike="noStrike">
                <a:solidFill>
                  <a:srgbClr val="000000"/>
                </a:solidFill>
                <a:latin typeface="Times"/>
                <a:ea typeface="Times"/>
                <a:cs typeface="Times"/>
                <a:sym typeface="Times"/>
              </a:rPr>
              <a:t>Fully Connected Layers: </a:t>
            </a:r>
            <a:r>
              <a:rPr b="0" i="0" lang="zh-CN" sz="1600" u="none" cap="none" strike="noStrike">
                <a:solidFill>
                  <a:srgbClr val="000000"/>
                </a:solidFill>
                <a:latin typeface="Times"/>
                <a:ea typeface="Times"/>
                <a:cs typeface="Times"/>
                <a:sym typeface="Times"/>
              </a:rPr>
              <a:t>These are fully connected connections to the previous layers as in a simple neural network.</a:t>
            </a:r>
            <a:endParaRPr b="0" i="0" sz="1600" u="none" cap="none" strike="noStrike">
              <a:solidFill>
                <a:srgbClr val="000000"/>
              </a:solidFill>
              <a:latin typeface="Times"/>
              <a:ea typeface="Times"/>
              <a:cs typeface="Times"/>
              <a:sym typeface="Times"/>
            </a:endParaRPr>
          </a:p>
        </p:txBody>
      </p:sp>
      <p:sp>
        <p:nvSpPr>
          <p:cNvPr id="177" name="Google Shape;177;p6"/>
          <p:cNvSpPr txBox="1"/>
          <p:nvPr/>
        </p:nvSpPr>
        <p:spPr>
          <a:xfrm>
            <a:off x="5847715" y="4861560"/>
            <a:ext cx="6239400" cy="11883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b="0" i="0" lang="zh-CN" sz="1600" u="none" cap="none" strike="noStrike">
                <a:solidFill>
                  <a:srgbClr val="000000"/>
                </a:solidFill>
                <a:latin typeface="Times"/>
                <a:ea typeface="Times"/>
                <a:cs typeface="Times"/>
                <a:sym typeface="Times"/>
              </a:rPr>
              <a:t>In VGG, </a:t>
            </a:r>
            <a:r>
              <a:rPr lang="zh-CN" sz="1600">
                <a:latin typeface="Times"/>
                <a:ea typeface="Times"/>
                <a:cs typeface="Times"/>
                <a:sym typeface="Times"/>
              </a:rPr>
              <a:t>t</a:t>
            </a:r>
            <a:r>
              <a:rPr b="0" i="0" lang="zh-CN" sz="1600" u="none" cap="none" strike="noStrike">
                <a:solidFill>
                  <a:srgbClr val="000000"/>
                </a:solidFill>
                <a:latin typeface="Times"/>
                <a:ea typeface="Times"/>
                <a:cs typeface="Times"/>
                <a:sym typeface="Times"/>
              </a:rPr>
              <a:t>he size of the convolution kernel is 3*3, the convolution step size is 1, the pooling kernel is 2*2, and the step size is 2. The most obvious improvement of VGG is to reduce the size of the convolution kernel and increase the number of convolution layers.</a:t>
            </a:r>
            <a:endParaRPr b="0" i="0" sz="1600" u="none" cap="none" strike="noStrike">
              <a:solidFill>
                <a:srgbClr val="000000"/>
              </a:solidFill>
              <a:latin typeface="Times"/>
              <a:ea typeface="Times"/>
              <a:cs typeface="Times"/>
              <a:sym typeface="Times"/>
            </a:endParaRPr>
          </a:p>
        </p:txBody>
      </p:sp>
      <p:pic>
        <p:nvPicPr>
          <p:cNvPr id="178" name="Google Shape;178;p6"/>
          <p:cNvPicPr preferRelativeResize="0"/>
          <p:nvPr/>
        </p:nvPicPr>
        <p:blipFill rotWithShape="1">
          <a:blip r:embed="rId4">
            <a:alphaModFix/>
          </a:blip>
          <a:srcRect b="0" l="0" r="0" t="0"/>
          <a:stretch/>
        </p:blipFill>
        <p:spPr>
          <a:xfrm>
            <a:off x="5847715" y="1257935"/>
            <a:ext cx="5693410" cy="333121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7"/>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184" name="Google Shape;184;p7"/>
          <p:cNvSpPr txBox="1"/>
          <p:nvPr/>
        </p:nvSpPr>
        <p:spPr>
          <a:xfrm>
            <a:off x="248920" y="0"/>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3600"/>
              <a:buFont typeface="Times New Roman"/>
              <a:buNone/>
            </a:pPr>
            <a:r>
              <a:rPr b="0" i="0" lang="zh-CN" sz="3200" u="none" cap="none" strike="noStrike">
                <a:solidFill>
                  <a:schemeClr val="dk1"/>
                </a:solidFill>
                <a:latin typeface="Times New Roman"/>
                <a:ea typeface="Times New Roman"/>
                <a:cs typeface="Times New Roman"/>
                <a:sym typeface="Times New Roman"/>
              </a:rPr>
              <a:t>VGG</a:t>
            </a:r>
            <a:endParaRPr b="0" i="0" sz="3200" u="none" cap="none" strike="noStrike">
              <a:solidFill>
                <a:schemeClr val="dk1"/>
              </a:solidFill>
              <a:latin typeface="Times New Roman"/>
              <a:ea typeface="Times New Roman"/>
              <a:cs typeface="Times New Roman"/>
              <a:sym typeface="Times New Roman"/>
            </a:endParaRPr>
          </a:p>
        </p:txBody>
      </p:sp>
      <p:sp>
        <p:nvSpPr>
          <p:cNvPr id="185" name="Google Shape;185;p7"/>
          <p:cNvSpPr txBox="1"/>
          <p:nvPr/>
        </p:nvSpPr>
        <p:spPr>
          <a:xfrm>
            <a:off x="529590" y="1056005"/>
            <a:ext cx="5746750" cy="1222375"/>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b="0" i="0" lang="zh-CN" sz="1600" u="none" cap="none" strike="noStrike">
                <a:solidFill>
                  <a:srgbClr val="000000"/>
                </a:solidFill>
                <a:latin typeface="Times"/>
                <a:ea typeface="Times"/>
                <a:cs typeface="Times"/>
                <a:sym typeface="Times"/>
              </a:rPr>
              <a:t>To perform transfer learning, we need to import a pre-trained model using PyTorch, remove the last fully connected layer or add an extra fully connected layer in the end as required(we can customize it to give a required number of outputs) and run the model.</a:t>
            </a:r>
            <a:endParaRPr b="0" i="0" sz="1600" u="none" cap="none" strike="noStrike">
              <a:solidFill>
                <a:srgbClr val="000000"/>
              </a:solidFill>
              <a:latin typeface="Times"/>
              <a:ea typeface="Times"/>
              <a:cs typeface="Times"/>
              <a:sym typeface="Times"/>
            </a:endParaRPr>
          </a:p>
        </p:txBody>
      </p:sp>
      <p:pic>
        <p:nvPicPr>
          <p:cNvPr id="186" name="Google Shape;186;p7"/>
          <p:cNvPicPr preferRelativeResize="0"/>
          <p:nvPr/>
        </p:nvPicPr>
        <p:blipFill rotWithShape="1">
          <a:blip r:embed="rId3">
            <a:alphaModFix/>
          </a:blip>
          <a:srcRect b="0" l="0" r="0" t="0"/>
          <a:stretch/>
        </p:blipFill>
        <p:spPr>
          <a:xfrm>
            <a:off x="6370320" y="1056005"/>
            <a:ext cx="5362575" cy="5691505"/>
          </a:xfrm>
          <a:prstGeom prst="rect">
            <a:avLst/>
          </a:prstGeom>
          <a:noFill/>
          <a:ln>
            <a:noFill/>
          </a:ln>
        </p:spPr>
      </p:pic>
      <p:pic>
        <p:nvPicPr>
          <p:cNvPr id="187" name="Google Shape;187;p7"/>
          <p:cNvPicPr preferRelativeResize="0"/>
          <p:nvPr/>
        </p:nvPicPr>
        <p:blipFill rotWithShape="1">
          <a:blip r:embed="rId4">
            <a:alphaModFix/>
          </a:blip>
          <a:srcRect b="0" l="-186" r="40640" t="0"/>
          <a:stretch/>
        </p:blipFill>
        <p:spPr>
          <a:xfrm>
            <a:off x="529590" y="2278380"/>
            <a:ext cx="3852545" cy="4340225"/>
          </a:xfrm>
          <a:prstGeom prst="rect">
            <a:avLst/>
          </a:prstGeom>
          <a:noFill/>
          <a:ln>
            <a:noFill/>
          </a:ln>
        </p:spPr>
      </p:pic>
      <p:sp>
        <p:nvSpPr>
          <p:cNvPr id="188" name="Google Shape;188;p7"/>
          <p:cNvSpPr/>
          <p:nvPr/>
        </p:nvSpPr>
        <p:spPr>
          <a:xfrm>
            <a:off x="397510" y="6476365"/>
            <a:ext cx="2211070" cy="182880"/>
          </a:xfrm>
          <a:prstGeom prst="roundRect">
            <a:avLst>
              <a:gd fmla="val 16667" name="adj"/>
            </a:avLst>
          </a:prstGeom>
          <a:noFill/>
          <a:ln cap="flat" cmpd="sng" w="28575">
            <a:solidFill>
              <a:srgbClr val="C00000"/>
            </a:solidFill>
            <a:prstDash val="dash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8"/>
          <p:cNvSpPr txBox="1"/>
          <p:nvPr/>
        </p:nvSpPr>
        <p:spPr>
          <a:xfrm>
            <a:off x="291465" y="365125"/>
            <a:ext cx="3844290" cy="5835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3200" u="none" cap="none" strike="noStrike">
                <a:solidFill>
                  <a:srgbClr val="000000"/>
                </a:solidFill>
                <a:latin typeface="Times New Roman"/>
                <a:ea typeface="Times New Roman"/>
                <a:cs typeface="Times New Roman"/>
                <a:sym typeface="Times New Roman"/>
              </a:rPr>
              <a:t>GoogLeNet</a:t>
            </a:r>
            <a:endParaRPr b="0" i="0" sz="3200" u="none" cap="none" strike="noStrike">
              <a:solidFill>
                <a:srgbClr val="000000"/>
              </a:solidFill>
              <a:latin typeface="Times New Roman"/>
              <a:ea typeface="Times New Roman"/>
              <a:cs typeface="Times New Roman"/>
              <a:sym typeface="Times New Roman"/>
            </a:endParaRPr>
          </a:p>
        </p:txBody>
      </p:sp>
      <p:sp>
        <p:nvSpPr>
          <p:cNvPr id="194" name="Google Shape;194;p8"/>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sp>
        <p:nvSpPr>
          <p:cNvPr id="195" name="Google Shape;195;p8"/>
          <p:cNvSpPr txBox="1"/>
          <p:nvPr/>
        </p:nvSpPr>
        <p:spPr>
          <a:xfrm>
            <a:off x="466725" y="1090295"/>
            <a:ext cx="11154410" cy="65659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b="0" i="0" lang="zh-CN" sz="1600" u="none" cap="none" strike="noStrike">
                <a:solidFill>
                  <a:srgbClr val="000000"/>
                </a:solidFill>
                <a:latin typeface="Times"/>
                <a:ea typeface="Times"/>
                <a:cs typeface="Times"/>
                <a:sym typeface="Times"/>
              </a:rPr>
              <a:t>GoogLeNet is a CNN deep learning method proposed by Google that has a lower error rate than the VGGNet. Unlike the previous idea that the main goal is to deepen the depth of the network, GoogLeNet proposes a new structure called </a:t>
            </a:r>
            <a:r>
              <a:rPr b="1" i="0" lang="zh-CN" sz="1600" u="none" cap="none" strike="noStrike">
                <a:solidFill>
                  <a:srgbClr val="000000"/>
                </a:solidFill>
                <a:latin typeface="Times"/>
                <a:ea typeface="Times"/>
                <a:cs typeface="Times"/>
                <a:sym typeface="Times"/>
              </a:rPr>
              <a:t>inception</a:t>
            </a:r>
            <a:r>
              <a:rPr b="0" i="0" lang="zh-CN" sz="1600" u="none" cap="none" strike="noStrike">
                <a:solidFill>
                  <a:srgbClr val="000000"/>
                </a:solidFill>
                <a:latin typeface="Times"/>
                <a:ea typeface="Times"/>
                <a:cs typeface="Times"/>
                <a:sym typeface="Times"/>
              </a:rPr>
              <a:t>.</a:t>
            </a:r>
            <a:endParaRPr b="0" i="0" sz="1600" u="none" cap="none" strike="noStrike">
              <a:solidFill>
                <a:srgbClr val="000000"/>
              </a:solidFill>
              <a:latin typeface="Times"/>
              <a:ea typeface="Times"/>
              <a:cs typeface="Times"/>
              <a:sym typeface="Times"/>
            </a:endParaRPr>
          </a:p>
        </p:txBody>
      </p:sp>
      <p:pic>
        <p:nvPicPr>
          <p:cNvPr descr="20190921211126835" id="196" name="Google Shape;196;p8"/>
          <p:cNvPicPr preferRelativeResize="0"/>
          <p:nvPr/>
        </p:nvPicPr>
        <p:blipFill rotWithShape="1">
          <a:blip r:embed="rId3">
            <a:alphaModFix/>
          </a:blip>
          <a:srcRect b="3915" l="0" r="0" t="0"/>
          <a:stretch/>
        </p:blipFill>
        <p:spPr>
          <a:xfrm>
            <a:off x="664210" y="2050415"/>
            <a:ext cx="3953510" cy="1870710"/>
          </a:xfrm>
          <a:prstGeom prst="rect">
            <a:avLst/>
          </a:prstGeom>
          <a:noFill/>
          <a:ln>
            <a:noFill/>
          </a:ln>
        </p:spPr>
      </p:pic>
      <p:pic>
        <p:nvPicPr>
          <p:cNvPr descr="20190921211246633" id="197" name="Google Shape;197;p8"/>
          <p:cNvPicPr preferRelativeResize="0"/>
          <p:nvPr/>
        </p:nvPicPr>
        <p:blipFill rotWithShape="1">
          <a:blip r:embed="rId4">
            <a:alphaModFix/>
          </a:blip>
          <a:srcRect b="2543" l="0" r="0" t="0"/>
          <a:stretch/>
        </p:blipFill>
        <p:spPr>
          <a:xfrm>
            <a:off x="654050" y="4489450"/>
            <a:ext cx="3953510" cy="1870075"/>
          </a:xfrm>
          <a:prstGeom prst="rect">
            <a:avLst/>
          </a:prstGeom>
          <a:noFill/>
          <a:ln>
            <a:noFill/>
          </a:ln>
        </p:spPr>
      </p:pic>
      <p:sp>
        <p:nvSpPr>
          <p:cNvPr id="198" name="Google Shape;198;p8"/>
          <p:cNvSpPr/>
          <p:nvPr/>
        </p:nvSpPr>
        <p:spPr>
          <a:xfrm>
            <a:off x="466725" y="2050415"/>
            <a:ext cx="4220845" cy="1870710"/>
          </a:xfrm>
          <a:prstGeom prst="roundRect">
            <a:avLst>
              <a:gd fmla="val 16667" name="adj"/>
            </a:avLst>
          </a:prstGeom>
          <a:noFill/>
          <a:ln cap="flat" cmpd="sng" w="28575">
            <a:solidFill>
              <a:srgbClr val="31538F"/>
            </a:solidFill>
            <a:prstDash val="dash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9" name="Google Shape;199;p8"/>
          <p:cNvSpPr/>
          <p:nvPr/>
        </p:nvSpPr>
        <p:spPr>
          <a:xfrm>
            <a:off x="456565" y="4458335"/>
            <a:ext cx="4220845" cy="1931670"/>
          </a:xfrm>
          <a:prstGeom prst="roundRect">
            <a:avLst>
              <a:gd fmla="val 16667" name="adj"/>
            </a:avLst>
          </a:prstGeom>
          <a:noFill/>
          <a:ln cap="flat" cmpd="sng" w="28575">
            <a:solidFill>
              <a:srgbClr val="31538F"/>
            </a:solidFill>
            <a:prstDash val="dash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0" name="Google Shape;200;p8"/>
          <p:cNvSpPr txBox="1"/>
          <p:nvPr/>
        </p:nvSpPr>
        <p:spPr>
          <a:xfrm>
            <a:off x="4907915" y="2050415"/>
            <a:ext cx="6282055" cy="156845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For a layer-by-layer construction network, the first task is to analyze the correlation statistics of the nearest layer, and according to the analysis results, the highly correlated cells are grouped into the same clusters to form the cells of the next layer, and connected to the cells of the previous layer. Also, in order to avoid the patchalignment issues, the filter sizes in the inception are 1x1, 3x3 and 5x5.</a:t>
            </a:r>
            <a:endParaRPr b="0" i="0" sz="1600" u="none" cap="none" strike="noStrike">
              <a:solidFill>
                <a:srgbClr val="000000"/>
              </a:solidFill>
              <a:latin typeface="Times"/>
              <a:ea typeface="Times"/>
              <a:cs typeface="Times"/>
              <a:sym typeface="Times"/>
            </a:endParaRPr>
          </a:p>
        </p:txBody>
      </p:sp>
      <p:grpSp>
        <p:nvGrpSpPr>
          <p:cNvPr id="201" name="Google Shape;201;p8"/>
          <p:cNvGrpSpPr/>
          <p:nvPr/>
        </p:nvGrpSpPr>
        <p:grpSpPr>
          <a:xfrm>
            <a:off x="2559050" y="3492500"/>
            <a:ext cx="2540000" cy="306705"/>
            <a:chOff x="4224" y="5692"/>
            <a:chExt cx="4000" cy="483"/>
          </a:xfrm>
        </p:grpSpPr>
        <p:sp>
          <p:nvSpPr>
            <p:cNvPr id="202" name="Google Shape;202;p8"/>
            <p:cNvSpPr txBox="1"/>
            <p:nvPr/>
          </p:nvSpPr>
          <p:spPr>
            <a:xfrm>
              <a:off x="4224" y="5692"/>
              <a:ext cx="4000" cy="48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zh-CN" sz="1400" u="none" cap="none" strike="noStrike">
                  <a:solidFill>
                    <a:srgbClr val="000000"/>
                  </a:solidFill>
                  <a:latin typeface="Arial"/>
                  <a:ea typeface="Arial"/>
                  <a:cs typeface="Arial"/>
                  <a:sym typeface="Arial"/>
                </a:rPr>
                <a:t>Excessive number of filters</a:t>
              </a:r>
              <a:endParaRPr b="1" i="0" sz="1400" u="none" cap="none" strike="noStrike">
                <a:solidFill>
                  <a:srgbClr val="000000"/>
                </a:solidFill>
                <a:latin typeface="Arial"/>
                <a:ea typeface="Arial"/>
                <a:cs typeface="Arial"/>
                <a:sym typeface="Arial"/>
              </a:endParaRPr>
            </a:p>
          </p:txBody>
        </p:sp>
        <p:sp>
          <p:nvSpPr>
            <p:cNvPr id="203" name="Google Shape;203;p8"/>
            <p:cNvSpPr/>
            <p:nvPr/>
          </p:nvSpPr>
          <p:spPr>
            <a:xfrm>
              <a:off x="4224" y="5755"/>
              <a:ext cx="4000" cy="386"/>
            </a:xfrm>
            <a:prstGeom prst="roundRect">
              <a:avLst>
                <a:gd fmla="val 16667" name="adj"/>
              </a:avLst>
            </a:prstGeom>
            <a:noFill/>
            <a:ln cap="flat" cmpd="sng" w="28575">
              <a:solidFill>
                <a:srgbClr val="C00000"/>
              </a:solidFill>
              <a:prstDash val="dash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04" name="Google Shape;204;p8"/>
          <p:cNvSpPr/>
          <p:nvPr/>
        </p:nvSpPr>
        <p:spPr>
          <a:xfrm rot="5400000">
            <a:off x="2365375" y="3941445"/>
            <a:ext cx="402590" cy="476250"/>
          </a:xfrm>
          <a:prstGeom prst="rightArrow">
            <a:avLst>
              <a:gd fmla="val 50000" name="adj1"/>
              <a:gd fmla="val 50000" name="adj2"/>
            </a:avLst>
          </a:prstGeom>
          <a:noFill/>
          <a:ln cap="flat" cmpd="sng" w="25400">
            <a:solidFill>
              <a:srgbClr val="31538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5" name="Google Shape;205;p8"/>
          <p:cNvSpPr txBox="1"/>
          <p:nvPr/>
        </p:nvSpPr>
        <p:spPr>
          <a:xfrm>
            <a:off x="4907915" y="4617720"/>
            <a:ext cx="6282690" cy="132207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A 1x1 operation precedes the 3x3 and 5x5 convolutions and follows the 3x3 pooling operation. The 1x1 convolution technique reduces filter count, reducing network size. Inception's 1x1 convolution function expands the network. This is GoogLeNet's foundation. The union of many Inceptions eventually forms GoogLeNet</a:t>
            </a:r>
            <a:endParaRPr b="0" i="0" sz="1600" u="none" cap="none" strike="noStrike">
              <a:solidFill>
                <a:srgbClr val="000000"/>
              </a:solidFill>
              <a:latin typeface="Times"/>
              <a:ea typeface="Times"/>
              <a:cs typeface="Times"/>
              <a:sym typeface="Time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9"/>
          <p:cNvSpPr txBox="1"/>
          <p:nvPr/>
        </p:nvSpPr>
        <p:spPr>
          <a:xfrm>
            <a:off x="291465" y="365125"/>
            <a:ext cx="3844290" cy="5835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3200" u="none" cap="none" strike="noStrike">
                <a:solidFill>
                  <a:srgbClr val="000000"/>
                </a:solidFill>
                <a:latin typeface="Times New Roman"/>
                <a:ea typeface="Times New Roman"/>
                <a:cs typeface="Times New Roman"/>
                <a:sym typeface="Times New Roman"/>
              </a:rPr>
              <a:t>GoogLeNet</a:t>
            </a:r>
            <a:endParaRPr b="0" i="0" sz="3200" u="none" cap="none" strike="noStrike">
              <a:solidFill>
                <a:srgbClr val="000000"/>
              </a:solidFill>
              <a:latin typeface="Times New Roman"/>
              <a:ea typeface="Times New Roman"/>
              <a:cs typeface="Times New Roman"/>
              <a:sym typeface="Times New Roman"/>
            </a:endParaRPr>
          </a:p>
        </p:txBody>
      </p:sp>
      <p:sp>
        <p:nvSpPr>
          <p:cNvPr id="211" name="Google Shape;211;p9"/>
          <p:cNvSpPr/>
          <p:nvPr/>
        </p:nvSpPr>
        <p:spPr>
          <a:xfrm>
            <a:off x="-142240" y="365125"/>
            <a:ext cx="391160" cy="619760"/>
          </a:xfrm>
          <a:prstGeom prst="roundRect">
            <a:avLst>
              <a:gd fmla="val 30621" name="adj"/>
            </a:avLst>
          </a:prstGeom>
          <a:solidFill>
            <a:srgbClr val="2F54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2"/>
              </a:solidFill>
              <a:latin typeface="Arial"/>
              <a:ea typeface="Arial"/>
              <a:cs typeface="Arial"/>
              <a:sym typeface="Arial"/>
            </a:endParaRPr>
          </a:p>
        </p:txBody>
      </p:sp>
      <p:pic>
        <p:nvPicPr>
          <p:cNvPr id="212" name="Google Shape;212;p9"/>
          <p:cNvPicPr preferRelativeResize="0"/>
          <p:nvPr/>
        </p:nvPicPr>
        <p:blipFill rotWithShape="1">
          <a:blip r:embed="rId3">
            <a:alphaModFix/>
          </a:blip>
          <a:srcRect b="8520" l="0" r="16944" t="0"/>
          <a:stretch/>
        </p:blipFill>
        <p:spPr>
          <a:xfrm>
            <a:off x="6703060" y="3279775"/>
            <a:ext cx="5193030" cy="1132840"/>
          </a:xfrm>
          <a:prstGeom prst="rect">
            <a:avLst/>
          </a:prstGeom>
          <a:noFill/>
          <a:ln>
            <a:noFill/>
          </a:ln>
        </p:spPr>
      </p:pic>
      <p:pic>
        <p:nvPicPr>
          <p:cNvPr id="213" name="Google Shape;213;p9"/>
          <p:cNvPicPr preferRelativeResize="0"/>
          <p:nvPr/>
        </p:nvPicPr>
        <p:blipFill rotWithShape="1">
          <a:blip r:embed="rId4">
            <a:alphaModFix/>
          </a:blip>
          <a:srcRect b="9010" l="0" r="14128" t="0"/>
          <a:stretch/>
        </p:blipFill>
        <p:spPr>
          <a:xfrm>
            <a:off x="6703695" y="5010150"/>
            <a:ext cx="5193030" cy="971550"/>
          </a:xfrm>
          <a:prstGeom prst="rect">
            <a:avLst/>
          </a:prstGeom>
          <a:noFill/>
          <a:ln>
            <a:noFill/>
          </a:ln>
        </p:spPr>
      </p:pic>
      <p:sp>
        <p:nvSpPr>
          <p:cNvPr id="214" name="Google Shape;214;p9"/>
          <p:cNvSpPr txBox="1"/>
          <p:nvPr/>
        </p:nvSpPr>
        <p:spPr>
          <a:xfrm>
            <a:off x="6615430" y="1360170"/>
            <a:ext cx="5368925" cy="132207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a:ea typeface="Times"/>
                <a:cs typeface="Times"/>
                <a:sym typeface="Times"/>
              </a:rPr>
              <a:t>Because GoogLeNet has fixed requirements for image format, and in our dataset, the size and dimensions of our images are not uniform, so before training, we reproduce the standard image size and data representation required by GoogLeNet. The reproduced data is shown in the following figure.</a:t>
            </a:r>
            <a:endParaRPr b="0" i="0" sz="1600" u="none" cap="none" strike="noStrike">
              <a:solidFill>
                <a:srgbClr val="000000"/>
              </a:solidFill>
              <a:latin typeface="Times"/>
              <a:ea typeface="Times"/>
              <a:cs typeface="Times"/>
              <a:sym typeface="Times"/>
            </a:endParaRPr>
          </a:p>
        </p:txBody>
      </p:sp>
      <p:pic>
        <p:nvPicPr>
          <p:cNvPr id="215" name="Google Shape;215;p9"/>
          <p:cNvPicPr preferRelativeResize="0"/>
          <p:nvPr/>
        </p:nvPicPr>
        <p:blipFill rotWithShape="1">
          <a:blip r:embed="rId5">
            <a:alphaModFix/>
          </a:blip>
          <a:srcRect b="0" l="0" r="19685" t="0"/>
          <a:stretch/>
        </p:blipFill>
        <p:spPr>
          <a:xfrm>
            <a:off x="402590" y="1337310"/>
            <a:ext cx="5788025" cy="3915410"/>
          </a:xfrm>
          <a:prstGeom prst="rect">
            <a:avLst/>
          </a:prstGeom>
          <a:noFill/>
          <a:ln>
            <a:noFill/>
          </a:ln>
        </p:spPr>
      </p:pic>
      <p:sp>
        <p:nvSpPr>
          <p:cNvPr id="216" name="Google Shape;216;p9"/>
          <p:cNvSpPr/>
          <p:nvPr/>
        </p:nvSpPr>
        <p:spPr>
          <a:xfrm rot="5400000">
            <a:off x="9098280" y="4570730"/>
            <a:ext cx="402590" cy="476250"/>
          </a:xfrm>
          <a:prstGeom prst="rightArrow">
            <a:avLst>
              <a:gd fmla="val 50000" name="adj1"/>
              <a:gd fmla="val 50000" name="adj2"/>
            </a:avLst>
          </a:prstGeom>
          <a:noFill/>
          <a:ln cap="flat" cmpd="sng" w="25400">
            <a:solidFill>
              <a:srgbClr val="31538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7" name="Google Shape;217;p9"/>
          <p:cNvSpPr txBox="1"/>
          <p:nvPr/>
        </p:nvSpPr>
        <p:spPr>
          <a:xfrm>
            <a:off x="9061450" y="6064250"/>
            <a:ext cx="2267585" cy="3371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Times New Roman"/>
                <a:ea typeface="Times New Roman"/>
                <a:cs typeface="Times New Roman"/>
                <a:sym typeface="Times New Roman"/>
              </a:rPr>
              <a:t>data normalization</a:t>
            </a:r>
            <a:endParaRPr b="0" i="0" sz="16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2022-12-09T12:12:55Z</dcterms:created>
  <dc:creator>Ren Tianqi</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2052-3.9.0.6159</vt:lpwstr>
  </property>
</Properties>
</file>